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0"/>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F070E-BD6D-4561-B55A-CC2396BC0EFE}" v="2" dt="2022-09-14T18:29:36.904"/>
    <p1510:client id="{3579FEA7-4AD6-51C2-F974-EE80DB183BA7}" v="4" dt="2022-09-14T13:08:15.068"/>
    <p1510:client id="{F8630B8A-85EC-4207-A9A9-5136017AA73E}" v="6" dt="2022-09-14T02:19:35.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48" d="100"/>
          <a:sy n="48" d="100"/>
        </p:scale>
        <p:origin x="2144"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12/8/2022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0000C0"/>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Human Services Career Cluster</a:t>
            </a:r>
          </a:p>
          <a:p>
            <a:pPr algn="ctr"/>
            <a:r>
              <a:rPr lang="en-US" sz="900" dirty="0">
                <a:solidFill>
                  <a:schemeClr val="bg1"/>
                </a:solidFill>
                <a:ea typeface="Open Sans"/>
                <a:cs typeface="Calibri"/>
              </a:rPr>
              <a:t>The Human Services Career Cluster focuses on preparing individuals for employment in career pathways that relate to families and human needs such as counseling and mental health services, family and community services, personal care services, and consumer services.</a:t>
            </a:r>
          </a:p>
          <a:p>
            <a:pPr algn="ctr"/>
            <a:endParaRPr lang="en-US" sz="900" dirty="0">
              <a:solidFill>
                <a:schemeClr val="bg1"/>
              </a:solidFill>
              <a:ea typeface="Open Sans"/>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16068" cy="578861"/>
          </a:xfrm>
          <a:solidFill>
            <a:srgbClr val="0000C0"/>
          </a:solidFill>
          <a:ln>
            <a:solidFill>
              <a:srgbClr val="0000C0"/>
            </a:solidFill>
          </a:ln>
        </p:spPr>
        <p:txBody>
          <a:bodyPr>
            <a:normAutofit/>
          </a:bodyPr>
          <a:lstStyle/>
          <a:p>
            <a:r>
              <a:rPr lang="en-US" sz="1400" b="1" dirty="0">
                <a:solidFill>
                  <a:srgbClr val="FFFFFF"/>
                </a:solidFill>
                <a:latin typeface="+mn-lt"/>
                <a:ea typeface="Open Sans"/>
                <a:cs typeface="Open Sans"/>
              </a:rPr>
              <a:t>Cosmetology and Personal Care Services</a:t>
            </a:r>
            <a:endParaRPr lang="en-US" sz="1400" dirty="0">
              <a:effectLst/>
              <a:latin typeface="+mn-lt"/>
            </a:endParaRPr>
          </a:p>
          <a:p>
            <a:pPr rtl="0" eaLnBrk="1" latinLnBrk="0" hangingPunct="1"/>
            <a:r>
              <a:rPr lang="en-US" sz="1400" i="1" dirty="0">
                <a:solidFill>
                  <a:srgbClr val="FFFFFF"/>
                </a:solidFill>
                <a:latin typeface="+mn-lt"/>
                <a:ea typeface="Open Sans"/>
                <a:cs typeface="Open Sans"/>
              </a:rPr>
              <a:t>Regional</a:t>
            </a:r>
            <a:r>
              <a:rPr lang="en-US" sz="1400" i="1" kern="1200" dirty="0">
                <a:solidFill>
                  <a:srgbClr val="FFFFFF"/>
                </a:solidFill>
                <a:effectLst/>
                <a:latin typeface="+mn-lt"/>
                <a:ea typeface="Open Sans"/>
                <a:cs typeface="Open Sans"/>
              </a:rPr>
              <a:t> Program of Study</a:t>
            </a:r>
            <a:endParaRPr lang="en-US" sz="1400" dirty="0">
              <a:effectLst/>
              <a:latin typeface="+mn-lt"/>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553998"/>
          </a:xfrm>
          <a:prstGeom prst="rect">
            <a:avLst/>
          </a:prstGeom>
          <a:noFill/>
        </p:spPr>
        <p:txBody>
          <a:bodyPr wrap="square" lIns="91440" tIns="45720" rIns="91440" bIns="45720" rtlCol="0" anchor="t">
            <a:spAutoFit/>
          </a:bodyPr>
          <a:lstStyle/>
          <a:p>
            <a:r>
              <a:rPr lang="en-US" sz="1000" dirty="0"/>
              <a:t>The Cosmetology and Personal Care </a:t>
            </a:r>
            <a:r>
              <a:rPr lang="en-US" sz="1000"/>
              <a:t>Services regional program </a:t>
            </a:r>
            <a:r>
              <a:rPr lang="en-US" sz="1000" dirty="0"/>
              <a:t>of study introduces CTE learners to knowledge and skills related to providing beauty and personal care services. CTE concentrators may learn about or practice managing personal care facilities and coordinating or supervising personal service workers.</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77170" y="2697678"/>
            <a:ext cx="3072739" cy="1384995"/>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1200" b="1" dirty="0">
              <a:solidFill>
                <a:srgbClr val="0D6CB9"/>
              </a:solidFill>
              <a:ea typeface="+mn-lt"/>
              <a:cs typeface="Times New Roman" panose="02020603050405020304" pitchFamily="18" charset="0"/>
            </a:endParaRPr>
          </a:p>
          <a:p>
            <a:pPr marL="0" marR="0">
              <a:spcBef>
                <a:spcPts val="0"/>
              </a:spcBef>
            </a:pPr>
            <a:r>
              <a:rPr lang="en-US" sz="1200" b="1" dirty="0">
                <a:ea typeface="+mn-lt"/>
                <a:cs typeface="Times New Roman" panose="02020603050405020304" pitchFamily="18" charset="0"/>
              </a:rPr>
              <a:t>1</a:t>
            </a:r>
            <a:r>
              <a:rPr lang="en-US" sz="1200" dirty="0">
                <a:ea typeface="+mn-lt"/>
                <a:cs typeface="Times New Roman" panose="02020603050405020304" pitchFamily="18" charset="0"/>
              </a:rPr>
              <a:t>	</a:t>
            </a:r>
            <a:r>
              <a:rPr lang="en-US" sz="1200" dirty="0">
                <a:ea typeface="+mn-lt"/>
                <a:cs typeface="+mn-lt"/>
              </a:rPr>
              <a:t>Introduction to Cosmetology</a:t>
            </a: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a typeface="Calibri" panose="020F0502020204030204" pitchFamily="34" charset="0"/>
                <a:cs typeface="Times New Roman" panose="02020603050405020304" pitchFamily="18" charset="0"/>
              </a:rPr>
              <a:t>2</a:t>
            </a:r>
            <a:r>
              <a:rPr lang="en-US" sz="1200" b="1" dirty="0">
                <a:effectLst/>
                <a:ea typeface="Calibri" panose="020F0502020204030204" pitchFamily="34" charset="0"/>
                <a:cs typeface="Times New Roman" panose="02020603050405020304" pitchFamily="18" charset="0"/>
              </a:rPr>
              <a:t>	</a:t>
            </a:r>
            <a:r>
              <a:rPr lang="en-US" sz="1200" dirty="0">
                <a:ea typeface="+mn-lt"/>
                <a:cs typeface="+mn-lt"/>
              </a:rPr>
              <a:t>Cosmetology I</a:t>
            </a:r>
            <a:endParaRPr lang="en-US" sz="1200" dirty="0">
              <a:effectLst/>
              <a:ea typeface="+mn-lt"/>
              <a:cs typeface="+mn-lt"/>
            </a:endParaRP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a typeface="Calibri" panose="020F0502020204030204" pitchFamily="34" charset="0"/>
                <a:cs typeface="Times New Roman" panose="02020603050405020304" pitchFamily="18" charset="0"/>
              </a:rPr>
              <a:t>3</a:t>
            </a:r>
            <a:r>
              <a:rPr lang="en-US" sz="1200" b="1" dirty="0">
                <a:effectLst/>
                <a:ea typeface="Calibri" panose="020F0502020204030204" pitchFamily="34" charset="0"/>
                <a:cs typeface="Times New Roman" panose="02020603050405020304" pitchFamily="18" charset="0"/>
              </a:rPr>
              <a:t>	</a:t>
            </a:r>
            <a:r>
              <a:rPr lang="en-US" sz="1200" dirty="0">
                <a:ea typeface="+mn-lt"/>
                <a:cs typeface="+mn-lt"/>
              </a:rPr>
              <a:t>Cosmetology II</a:t>
            </a:r>
            <a:endParaRPr lang="en-US" sz="1200" dirty="0">
              <a:effectLst/>
              <a:ea typeface="+mn-lt"/>
              <a:cs typeface="+mn-lt"/>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47354" y="4777081"/>
            <a:ext cx="3072739" cy="2062103"/>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a:rPr>
              <a:t>Certificate/License</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Certified Aesthetic Laser Operator</a:t>
            </a:r>
            <a:endParaRPr lang="en-US" sz="900" dirty="0">
              <a:effectLst/>
              <a:ea typeface="+mn-lt"/>
              <a:cs typeface="+mn-lt"/>
            </a:endParaRPr>
          </a:p>
          <a:p>
            <a:pPr marL="171450" marR="0" lvl="0" indent="-171450">
              <a:spcBef>
                <a:spcPts val="0"/>
              </a:spcBef>
              <a:buFont typeface="Arial" panose="020B0604020202020204" pitchFamily="34" charset="0"/>
              <a:buChar char="•"/>
            </a:pPr>
            <a:r>
              <a:rPr lang="en-US" sz="900" dirty="0">
                <a:ea typeface="+mn-lt"/>
                <a:cs typeface="+mn-lt"/>
              </a:rPr>
              <a:t>Cosmetologist</a:t>
            </a:r>
          </a:p>
          <a:p>
            <a:pPr marL="171450" indent="-171450">
              <a:buFont typeface="Arial" panose="020B0604020202020204" pitchFamily="34" charset="0"/>
              <a:buChar char="•"/>
            </a:pPr>
            <a:r>
              <a:rPr lang="en-US" sz="900" dirty="0">
                <a:ea typeface="+mn-lt"/>
                <a:cs typeface="+mn-lt"/>
              </a:rPr>
              <a:t>Certified Spa Supervisor</a:t>
            </a:r>
          </a:p>
          <a:p>
            <a:pPr marL="171450" indent="-171450">
              <a:buFont typeface="Arial" panose="020B0604020202020204" pitchFamily="34" charset="0"/>
              <a:buChar char="•"/>
            </a:pPr>
            <a:r>
              <a:rPr lang="en-US" sz="900" dirty="0">
                <a:ea typeface="+mn-lt"/>
                <a:cs typeface="+mn-lt"/>
              </a:rPr>
              <a:t>Nail Technician/Specialist and Manicurist</a:t>
            </a:r>
          </a:p>
          <a:p>
            <a:pPr marL="171450" indent="-171450">
              <a:buFont typeface="Arial" panose="020B0604020202020204" pitchFamily="34" charset="0"/>
              <a:buChar char="•"/>
            </a:pPr>
            <a:r>
              <a:rPr lang="en-US" sz="900" dirty="0">
                <a:ea typeface="+mn-lt"/>
                <a:cs typeface="+mn-lt"/>
              </a:rPr>
              <a:t>Microdermabrasion Certificate</a:t>
            </a:r>
          </a:p>
          <a:p>
            <a:endParaRPr lang="en-US" sz="900" dirty="0">
              <a:solidFill>
                <a:srgbClr val="0D6CB9"/>
              </a:solidFill>
              <a:ea typeface="Calibri" panose="020F0502020204030204" pitchFamily="34" charset="0"/>
              <a:cs typeface="Times New Roman" panose="02020603050405020304" pitchFamily="18" charset="0"/>
            </a:endParaRPr>
          </a:p>
          <a:p>
            <a:r>
              <a:rPr lang="en-US" sz="900" b="1" dirty="0">
                <a:ea typeface="Calibri" panose="020F0502020204030204" pitchFamily="34" charset="0"/>
                <a:cs typeface="Times New Roman"/>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Cosmetology/Cosmetologist, General</a:t>
            </a:r>
            <a:endParaRPr lang="en-US" sz="900" dirty="0">
              <a:effectLst/>
              <a:ea typeface="+mn-lt"/>
              <a:cs typeface="+mn-lt"/>
            </a:endParaRPr>
          </a:p>
          <a:p>
            <a:pPr marL="171450" indent="-171450">
              <a:buFont typeface="Arial" panose="020B0604020202020204" pitchFamily="34" charset="0"/>
              <a:buChar char="•"/>
            </a:pPr>
            <a:r>
              <a:rPr lang="en-US" sz="900" dirty="0">
                <a:ea typeface="+mn-lt"/>
                <a:cs typeface="+mn-lt"/>
              </a:rPr>
              <a:t>Aesthetician/Esthetician and Skin Care Specialist</a:t>
            </a:r>
            <a:endParaRPr lang="en-US" sz="900" dirty="0">
              <a:effectLst/>
              <a:ea typeface="+mn-lt"/>
              <a:cs typeface="+mn-lt"/>
            </a:endParaRPr>
          </a:p>
          <a:p>
            <a:pPr marL="171450" indent="-171450">
              <a:buFont typeface="Arial" panose="020B0604020202020204" pitchFamily="34" charset="0"/>
              <a:buChar char="•"/>
            </a:pPr>
            <a:r>
              <a:rPr lang="en-US" sz="900" dirty="0">
                <a:ea typeface="+mn-lt"/>
                <a:cs typeface="+mn-lt"/>
              </a:rPr>
              <a:t>Salon/Beauty Salon Management/Manager</a:t>
            </a:r>
            <a:endParaRPr lang="en-US" sz="900" dirty="0">
              <a:effectLst/>
              <a:ea typeface="+mn-lt"/>
              <a:cs typeface="+mn-lt"/>
            </a:endParaRPr>
          </a:p>
          <a:p>
            <a:pPr marL="171450" indent="-171450">
              <a:buFont typeface="Arial" panose="020B0604020202020204" pitchFamily="34" charset="0"/>
              <a:buChar char="•"/>
            </a:pPr>
            <a:r>
              <a:rPr lang="en-US" sz="900" dirty="0">
                <a:ea typeface="+mn-lt"/>
                <a:cs typeface="+mn-lt"/>
              </a:rPr>
              <a:t>Cosmetology, Barber/Styling, and Nail Instructor</a:t>
            </a:r>
          </a:p>
          <a:p>
            <a:pPr marR="0" lvl="0">
              <a:spcBef>
                <a:spcPts val="0"/>
              </a:spcBef>
            </a:pPr>
            <a:endParaRPr lang="en-US" sz="800" dirty="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33470" y="2075151"/>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2033873446"/>
              </p:ext>
            </p:extLst>
          </p:nvPr>
        </p:nvGraphicFramePr>
        <p:xfrm>
          <a:off x="4074387" y="2609442"/>
          <a:ext cx="2547254" cy="1143000"/>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0000C0"/>
                    </a:solidFill>
                  </a:tcPr>
                </a:tc>
                <a:tc>
                  <a:txBody>
                    <a:bodyPr/>
                    <a:lstStyle/>
                    <a:p>
                      <a:pPr algn="ctr"/>
                      <a:r>
                        <a:rPr lang="en-US" sz="900" dirty="0"/>
                        <a:t>Work-Based Learning Activities</a:t>
                      </a:r>
                    </a:p>
                  </a:txBody>
                  <a:tcPr anchor="ctr">
                    <a:solidFill>
                      <a:srgbClr val="0000C0"/>
                    </a:solidFill>
                  </a:tcPr>
                </a:tc>
                <a:extLst>
                  <a:ext uri="{0D108BD9-81ED-4DB2-BD59-A6C34878D82A}">
                    <a16:rowId xmlns:a16="http://schemas.microsoft.com/office/drawing/2014/main" val="2788444287"/>
                  </a:ext>
                </a:extLst>
              </a:tr>
              <a:tr h="431230">
                <a:tc>
                  <a:txBody>
                    <a:bodyPr/>
                    <a:lstStyle/>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Participate in SkillsUSA</a:t>
                      </a:r>
                      <a:endParaRPr lang="en-US" sz="900" dirty="0"/>
                    </a:p>
                  </a:txBody>
                  <a:tcPr>
                    <a:noFill/>
                  </a:tcPr>
                </a:tc>
                <a:tc>
                  <a:txBody>
                    <a:bodyPr/>
                    <a:lstStyle/>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Job shadow a cosmetologist</a:t>
                      </a:r>
                    </a:p>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Work part-time at a salon, spa, or barbershop</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93562" y="3984241"/>
            <a:ext cx="2565067" cy="538609"/>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dirty="0">
              <a:cs typeface="Calibri" panose="020F0502020204030204"/>
            </a:endParaRPr>
          </a:p>
          <a:p>
            <a:pPr marL="171450" indent="-171450">
              <a:buFont typeface="Arial"/>
              <a:buChar char="•"/>
            </a:pPr>
            <a:r>
              <a:rPr lang="en-US" sz="1200" dirty="0">
                <a:ea typeface="+mn-lt"/>
                <a:cs typeface="+mn-lt"/>
              </a:rPr>
              <a:t>Cosmetology Operator License</a:t>
            </a:r>
            <a:endParaRPr lang="en-US" sz="1200" dirty="0">
              <a:effectLst/>
              <a:ea typeface="+mn-lt"/>
              <a:cs typeface="+mn-lt"/>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45627" y="6811066"/>
            <a:ext cx="2565067" cy="276999"/>
          </a:xfrm>
          <a:prstGeom prst="rect">
            <a:avLst/>
          </a:prstGeom>
          <a:noFill/>
        </p:spPr>
        <p:txBody>
          <a:bodyPr wrap="square" rtlCol="0">
            <a:spAutoFit/>
          </a:bodyPr>
          <a:lstStyle/>
          <a:p>
            <a:pPr marL="0" marR="0">
              <a:spcBef>
                <a:spcPts val="0"/>
              </a:spcBef>
            </a:pPr>
            <a:r>
              <a:rPr lang="en-US" sz="1200" b="1" dirty="0">
                <a:solidFill>
                  <a:srgbClr val="0D6CB9"/>
                </a:solidFill>
                <a:ea typeface="Calibri" panose="020F0502020204030204" pitchFamily="34" charset="0"/>
                <a:cs typeface="Times New Roman" panose="02020603050405020304" pitchFamily="18" charset="0"/>
              </a:rPr>
              <a:t>Aligned Occupations</a:t>
            </a:r>
            <a:endParaRPr lang="en-US" sz="1200" b="1" dirty="0">
              <a:solidFill>
                <a:srgbClr val="0D6CB9"/>
              </a:solidFill>
              <a:effectLst/>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4290188985"/>
              </p:ext>
            </p:extLst>
          </p:nvPr>
        </p:nvGraphicFramePr>
        <p:xfrm>
          <a:off x="367078" y="7053408"/>
          <a:ext cx="6149413" cy="160020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0000C0"/>
                    </a:solidFill>
                  </a:tcPr>
                </a:tc>
                <a:tc>
                  <a:txBody>
                    <a:bodyPr/>
                    <a:lstStyle/>
                    <a:p>
                      <a:pPr algn="ctr"/>
                      <a:r>
                        <a:rPr lang="en-US" sz="900" dirty="0"/>
                        <a:t>Median Wage</a:t>
                      </a:r>
                    </a:p>
                  </a:txBody>
                  <a:tcPr anchor="ctr">
                    <a:solidFill>
                      <a:srgbClr val="0000C0"/>
                    </a:solidFill>
                  </a:tcPr>
                </a:tc>
                <a:tc>
                  <a:txBody>
                    <a:bodyPr/>
                    <a:lstStyle/>
                    <a:p>
                      <a:pPr algn="ctr"/>
                      <a:r>
                        <a:rPr lang="en-US" sz="900" dirty="0"/>
                        <a:t>Annual Openings</a:t>
                      </a:r>
                    </a:p>
                  </a:txBody>
                  <a:tcPr anchor="ctr">
                    <a:solidFill>
                      <a:srgbClr val="0000C0"/>
                    </a:solidFill>
                  </a:tcPr>
                </a:tc>
                <a:tc>
                  <a:txBody>
                    <a:bodyPr/>
                    <a:lstStyle/>
                    <a:p>
                      <a:pPr algn="ctr"/>
                      <a:r>
                        <a:rPr lang="en-US" sz="900" dirty="0"/>
                        <a:t>% Growth</a:t>
                      </a:r>
                    </a:p>
                  </a:txBody>
                  <a:tcPr anchor="ctr">
                    <a:solidFill>
                      <a:srgbClr val="0000C0"/>
                    </a:solidFill>
                  </a:tcPr>
                </a:tc>
                <a:extLst>
                  <a:ext uri="{0D108BD9-81ED-4DB2-BD59-A6C34878D82A}">
                    <a16:rowId xmlns:a16="http://schemas.microsoft.com/office/drawing/2014/main" val="2788444287"/>
                  </a:ext>
                </a:extLst>
              </a:tr>
              <a:tr h="182880">
                <a:tc>
                  <a:txBody>
                    <a:bodyPr/>
                    <a:lstStyle/>
                    <a:p>
                      <a:pPr marL="0" lvl="0" indent="0" algn="l">
                        <a:buNone/>
                      </a:pPr>
                      <a:r>
                        <a:rPr lang="en-US" sz="900" b="0" i="0" u="none" strike="noStrike" noProof="0">
                          <a:latin typeface="Calibri"/>
                        </a:rPr>
                        <a:t>First-Line Supervisors of Personal Service Workers</a:t>
                      </a:r>
                      <a:endParaRPr lang="en-US" sz="900" b="0" i="0" u="none" strike="noStrike" noProof="0" dirty="0">
                        <a:latin typeface="Calibri"/>
                      </a:endParaRPr>
                    </a:p>
                  </a:txBody>
                  <a:tcPr anchor="ctr">
                    <a:solidFill>
                      <a:srgbClr val="0000C0">
                        <a:alpha val="20000"/>
                      </a:srgbClr>
                    </a:solidFill>
                  </a:tcPr>
                </a:tc>
                <a:tc>
                  <a:txBody>
                    <a:bodyPr/>
                    <a:lstStyle/>
                    <a:p>
                      <a:pPr marL="0" lvl="0" indent="0" algn="ctr">
                        <a:buNone/>
                      </a:pPr>
                      <a:r>
                        <a:rPr lang="en-US" sz="900" b="0" i="0" u="none" strike="noStrike" noProof="0">
                          <a:latin typeface="Calibri"/>
                        </a:rPr>
                        <a:t>$36,941</a:t>
                      </a:r>
                      <a:endParaRPr lang="en-US" sz="900" b="0" i="0" u="none" strike="noStrike" noProof="0" dirty="0">
                        <a:latin typeface="Calibri"/>
                      </a:endParaRPr>
                    </a:p>
                  </a:txBody>
                  <a:tcPr anchor="ctr">
                    <a:noFill/>
                  </a:tcPr>
                </a:tc>
                <a:tc>
                  <a:txBody>
                    <a:bodyPr/>
                    <a:lstStyle/>
                    <a:p>
                      <a:pPr marL="0" lvl="0" indent="0" algn="ctr">
                        <a:buNone/>
                      </a:pPr>
                      <a:r>
                        <a:rPr lang="en-US" sz="900" b="0" i="0" u="none" strike="noStrike" noProof="0">
                          <a:latin typeface="Calibri"/>
                        </a:rPr>
                        <a:t>1,634</a:t>
                      </a:r>
                      <a:endParaRPr lang="en-US" sz="900" b="0" i="0" u="none" strike="noStrike" noProof="0" dirty="0">
                        <a:latin typeface="Calibri"/>
                      </a:endParaRPr>
                    </a:p>
                  </a:txBody>
                  <a:tcPr anchor="ctr">
                    <a:noFill/>
                  </a:tcPr>
                </a:tc>
                <a:tc>
                  <a:txBody>
                    <a:bodyPr/>
                    <a:lstStyle/>
                    <a:p>
                      <a:pPr marL="0" lvl="0" indent="0" algn="ctr">
                        <a:buNone/>
                      </a:pPr>
                      <a:r>
                        <a:rPr lang="en-US" sz="900"/>
                        <a:t>24%</a:t>
                      </a:r>
                      <a:endParaRPr lang="en-US" sz="900" dirty="0"/>
                    </a:p>
                  </a:txBody>
                  <a:tcPr anchor="ctr">
                    <a:noFill/>
                  </a:tcPr>
                </a:tc>
                <a:extLst>
                  <a:ext uri="{0D108BD9-81ED-4DB2-BD59-A6C34878D82A}">
                    <a16:rowId xmlns:a16="http://schemas.microsoft.com/office/drawing/2014/main" val="2974962540"/>
                  </a:ext>
                </a:extLst>
              </a:tr>
              <a:tr h="0">
                <a:tc>
                  <a:txBody>
                    <a:bodyPr/>
                    <a:lstStyle/>
                    <a:p>
                      <a:pPr marL="0" lvl="0" indent="0" algn="l">
                        <a:buNone/>
                      </a:pPr>
                      <a:r>
                        <a:rPr lang="en-US" sz="900" b="0" i="0" u="none" strike="noStrike" noProof="0">
                          <a:latin typeface="Calibri"/>
                        </a:rPr>
                        <a:t>Barbers</a:t>
                      </a:r>
                      <a:endParaRPr lang="en-US" sz="900" dirty="0"/>
                    </a:p>
                  </a:txBody>
                  <a:tcPr anchor="ctr">
                    <a:solidFill>
                      <a:srgbClr val="0000C0">
                        <a:alpha val="20000"/>
                      </a:srgbClr>
                    </a:solidFill>
                  </a:tcPr>
                </a:tc>
                <a:tc>
                  <a:txBody>
                    <a:bodyPr/>
                    <a:lstStyle/>
                    <a:p>
                      <a:pPr marL="0" lvl="0" indent="0" algn="ctr">
                        <a:buNone/>
                      </a:pPr>
                      <a:r>
                        <a:rPr lang="en-US" sz="900" b="0" i="0" u="none" strike="noStrike" noProof="0">
                          <a:latin typeface="Calibri"/>
                        </a:rPr>
                        <a:t>$28,267</a:t>
                      </a:r>
                      <a:endParaRPr lang="en-US" sz="900" b="0" i="0" u="none" strike="noStrike" noProof="0" dirty="0">
                        <a:latin typeface="Calibri"/>
                      </a:endParaRPr>
                    </a:p>
                  </a:txBody>
                  <a:tcPr anchor="ctr">
                    <a:noFill/>
                  </a:tcPr>
                </a:tc>
                <a:tc>
                  <a:txBody>
                    <a:bodyPr/>
                    <a:lstStyle/>
                    <a:p>
                      <a:pPr marL="0" lvl="0" indent="0" algn="ctr">
                        <a:buNone/>
                      </a:pPr>
                      <a:r>
                        <a:rPr lang="en-US" sz="900" b="0" i="0" u="none" strike="noStrike" noProof="0">
                          <a:latin typeface="Calibri"/>
                        </a:rPr>
                        <a:t>348</a:t>
                      </a:r>
                      <a:endParaRPr lang="en-US" sz="900" dirty="0"/>
                    </a:p>
                  </a:txBody>
                  <a:tcPr anchor="ctr">
                    <a:noFill/>
                  </a:tcPr>
                </a:tc>
                <a:tc>
                  <a:txBody>
                    <a:bodyPr/>
                    <a:lstStyle/>
                    <a:p>
                      <a:pPr marL="0" indent="0" algn="ctr">
                        <a:buFont typeface="Arial" panose="020B0604020202020204" pitchFamily="34" charset="0"/>
                        <a:buNone/>
                      </a:pPr>
                      <a:r>
                        <a:rPr lang="en-US" sz="900"/>
                        <a:t>14%</a:t>
                      </a:r>
                      <a:endParaRPr lang="en-US" sz="900" dirty="0"/>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900" b="0" i="0" u="none" strike="noStrike" noProof="0">
                          <a:latin typeface="Calibri"/>
                        </a:rPr>
                        <a:t>Hairdressers, Hairstylists, and Cosmetologists</a:t>
                      </a:r>
                      <a:endParaRPr lang="en-US" sz="900" dirty="0"/>
                    </a:p>
                  </a:txBody>
                  <a:tcPr anchor="ctr">
                    <a:solidFill>
                      <a:srgbClr val="0000C0">
                        <a:alpha val="20000"/>
                      </a:srgbClr>
                    </a:solidFill>
                  </a:tcPr>
                </a:tc>
                <a:tc>
                  <a:txBody>
                    <a:bodyPr/>
                    <a:lstStyle/>
                    <a:p>
                      <a:pPr marL="0" lvl="0" indent="0" algn="ctr">
                        <a:buNone/>
                      </a:pPr>
                      <a:r>
                        <a:rPr lang="en-US" sz="900" b="0" i="0" u="none" strike="noStrike" noProof="0" dirty="0">
                          <a:latin typeface="Calibri"/>
                        </a:rPr>
                        <a:t>$48,522</a:t>
                      </a:r>
                    </a:p>
                  </a:txBody>
                  <a:tcPr anchor="ctr">
                    <a:noFill/>
                  </a:tcPr>
                </a:tc>
                <a:tc>
                  <a:txBody>
                    <a:bodyPr/>
                    <a:lstStyle/>
                    <a:p>
                      <a:pPr marL="0" lvl="0" indent="0" algn="ctr">
                        <a:buNone/>
                      </a:pPr>
                      <a:r>
                        <a:rPr lang="en-US" sz="900" b="0" i="0" u="none" strike="noStrike" noProof="0">
                          <a:latin typeface="Calibri"/>
                        </a:rPr>
                        <a:t>3,489</a:t>
                      </a:r>
                      <a:endParaRPr lang="en-US" sz="900" dirty="0"/>
                    </a:p>
                  </a:txBody>
                  <a:tcPr anchor="ctr">
                    <a:noFill/>
                  </a:tcPr>
                </a:tc>
                <a:tc>
                  <a:txBody>
                    <a:bodyPr/>
                    <a:lstStyle/>
                    <a:p>
                      <a:pPr marL="0" indent="0" algn="ctr">
                        <a:buFont typeface="Arial" panose="020B0604020202020204" pitchFamily="34" charset="0"/>
                        <a:buNone/>
                      </a:pPr>
                      <a:r>
                        <a:rPr lang="en-US" sz="900"/>
                        <a:t>22%</a:t>
                      </a:r>
                      <a:endParaRPr lang="en-US" sz="900" dirty="0"/>
                    </a:p>
                  </a:txBody>
                  <a:tcPr anchor="ctr">
                    <a:noFill/>
                  </a:tcPr>
                </a:tc>
                <a:extLst>
                  <a:ext uri="{0D108BD9-81ED-4DB2-BD59-A6C34878D82A}">
                    <a16:rowId xmlns:a16="http://schemas.microsoft.com/office/drawing/2014/main" val="1446114615"/>
                  </a:ext>
                </a:extLst>
              </a:tr>
              <a:tr h="182880">
                <a:tc>
                  <a:txBody>
                    <a:bodyPr/>
                    <a:lstStyle/>
                    <a:p>
                      <a:pPr marL="0" lvl="0" indent="0" algn="l">
                        <a:buNone/>
                      </a:pPr>
                      <a:r>
                        <a:rPr lang="en-US" sz="900" b="0" i="0" u="none" strike="noStrike" noProof="0">
                          <a:latin typeface="Calibri"/>
                        </a:rPr>
                        <a:t>Manicurists and Pedicurists</a:t>
                      </a:r>
                      <a:endParaRPr lang="en-US" sz="900" b="0" i="0" u="none" strike="noStrike" noProof="0" dirty="0">
                        <a:latin typeface="Calibri"/>
                      </a:endParaRPr>
                    </a:p>
                  </a:txBody>
                  <a:tcPr anchor="ctr">
                    <a:solidFill>
                      <a:srgbClr val="0000C0">
                        <a:alpha val="20000"/>
                      </a:srgbClr>
                    </a:solidFill>
                  </a:tcPr>
                </a:tc>
                <a:tc>
                  <a:txBody>
                    <a:bodyPr/>
                    <a:lstStyle/>
                    <a:p>
                      <a:pPr marL="0" lvl="0" indent="0" algn="ctr">
                        <a:buNone/>
                      </a:pPr>
                      <a:r>
                        <a:rPr lang="en-US" sz="900" b="0" i="0" u="none" strike="noStrike" noProof="0">
                          <a:latin typeface="Calibri"/>
                        </a:rPr>
                        <a:t>$21,715</a:t>
                      </a:r>
                      <a:endParaRPr lang="en-US" sz="900" b="0" i="0" u="none" strike="noStrike" noProof="0" dirty="0">
                        <a:latin typeface="Calibri"/>
                      </a:endParaRPr>
                    </a:p>
                  </a:txBody>
                  <a:tcPr anchor="ctr">
                    <a:noFill/>
                  </a:tcPr>
                </a:tc>
                <a:tc>
                  <a:txBody>
                    <a:bodyPr/>
                    <a:lstStyle/>
                    <a:p>
                      <a:pPr marL="0" lvl="0" indent="0" algn="ctr">
                        <a:buNone/>
                      </a:pPr>
                      <a:r>
                        <a:rPr lang="en-US" sz="900" b="0" i="0" u="none" strike="noStrike" noProof="0">
                          <a:latin typeface="Calibri"/>
                        </a:rPr>
                        <a:t>418</a:t>
                      </a:r>
                      <a:endParaRPr lang="en-US" sz="900" dirty="0"/>
                    </a:p>
                  </a:txBody>
                  <a:tcPr anchor="ctr">
                    <a:noFill/>
                  </a:tcPr>
                </a:tc>
                <a:tc>
                  <a:txBody>
                    <a:bodyPr/>
                    <a:lstStyle/>
                    <a:p>
                      <a:pPr marL="0" indent="0" algn="ctr">
                        <a:buFont typeface="Arial" panose="020B0604020202020204" pitchFamily="34" charset="0"/>
                        <a:buNone/>
                      </a:pPr>
                      <a:r>
                        <a:rPr lang="en-US" sz="900"/>
                        <a:t>45%</a:t>
                      </a:r>
                      <a:endParaRPr lang="en-US" sz="900" dirty="0"/>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900" b="0" i="0" u="none" strike="noStrike" noProof="0"/>
                        <a:t>Shampooers</a:t>
                      </a:r>
                      <a:endParaRPr lang="en-US" sz="900" b="0" i="0" u="none" strike="noStrike" noProof="0" dirty="0"/>
                    </a:p>
                  </a:txBody>
                  <a:tcPr>
                    <a:solidFill>
                      <a:srgbClr val="0000C0">
                        <a:alpha val="20000"/>
                      </a:srgbClr>
                    </a:solidFill>
                  </a:tcPr>
                </a:tc>
                <a:tc>
                  <a:txBody>
                    <a:bodyPr/>
                    <a:lstStyle/>
                    <a:p>
                      <a:pPr marL="0" lvl="0" indent="0" algn="ctr">
                        <a:buNone/>
                      </a:pPr>
                      <a:r>
                        <a:rPr lang="en-US" sz="900" b="0" i="0" u="none" strike="noStrike" noProof="0">
                          <a:latin typeface="Calibri"/>
                        </a:rPr>
                        <a:t>$18,720</a:t>
                      </a:r>
                      <a:endParaRPr lang="en-US" sz="900" b="0" i="0" u="none" strike="noStrike" noProof="0" dirty="0">
                        <a:latin typeface="Calibri"/>
                      </a:endParaRPr>
                    </a:p>
                  </a:txBody>
                  <a:tcPr>
                    <a:noFill/>
                  </a:tcPr>
                </a:tc>
                <a:tc>
                  <a:txBody>
                    <a:bodyPr/>
                    <a:lstStyle/>
                    <a:p>
                      <a:pPr marL="0" lvl="0" indent="0" algn="ctr">
                        <a:buNone/>
                      </a:pPr>
                      <a:r>
                        <a:rPr lang="en-US" sz="900" b="0" i="0" u="none" strike="noStrike" noProof="0">
                          <a:latin typeface="Calibri"/>
                        </a:rPr>
                        <a:t>139</a:t>
                      </a:r>
                      <a:endParaRPr lang="en-US" sz="900" dirty="0"/>
                    </a:p>
                  </a:txBody>
                  <a:tcPr>
                    <a:noFill/>
                  </a:tcPr>
                </a:tc>
                <a:tc>
                  <a:txBody>
                    <a:bodyPr/>
                    <a:lstStyle/>
                    <a:p>
                      <a:pPr marL="0" lvl="0" indent="0" algn="ctr">
                        <a:buNone/>
                      </a:pPr>
                      <a:r>
                        <a:rPr lang="en-US" sz="900"/>
                        <a:t>24%</a:t>
                      </a:r>
                      <a:endParaRPr lang="en-US" sz="900" dirty="0"/>
                    </a:p>
                  </a:txBody>
                  <a:tcPr>
                    <a:noFill/>
                  </a:tcPr>
                </a:tc>
                <a:extLst>
                  <a:ext uri="{0D108BD9-81ED-4DB2-BD59-A6C34878D82A}">
                    <a16:rowId xmlns:a16="http://schemas.microsoft.com/office/drawing/2014/main" val="1008893777"/>
                  </a:ext>
                </a:extLst>
              </a:tr>
              <a:tr h="182880">
                <a:tc>
                  <a:txBody>
                    <a:bodyPr/>
                    <a:lstStyle/>
                    <a:p>
                      <a:pPr marL="0" lvl="0" indent="0" algn="l">
                        <a:buNone/>
                      </a:pPr>
                      <a:r>
                        <a:rPr lang="en-US" sz="900" b="0" i="0" u="none" strike="noStrike" noProof="0"/>
                        <a:t>Skincare Specialists</a:t>
                      </a:r>
                      <a:endParaRPr lang="en-US" sz="900" b="0" i="0" u="none" strike="noStrike" noProof="0" dirty="0"/>
                    </a:p>
                  </a:txBody>
                  <a:tcPr>
                    <a:solidFill>
                      <a:srgbClr val="0000C0">
                        <a:alpha val="20000"/>
                      </a:srgbClr>
                    </a:solidFill>
                  </a:tcPr>
                </a:tc>
                <a:tc>
                  <a:txBody>
                    <a:bodyPr/>
                    <a:lstStyle/>
                    <a:p>
                      <a:pPr marL="0" lvl="0" indent="0" algn="ctr">
                        <a:buNone/>
                      </a:pPr>
                      <a:r>
                        <a:rPr lang="en-US" sz="900" b="0" i="0" u="none" strike="noStrike" noProof="0">
                          <a:latin typeface="Calibri"/>
                        </a:rPr>
                        <a:t>$26,437</a:t>
                      </a:r>
                      <a:endParaRPr lang="en-US" sz="900" b="0" i="0" u="none" strike="noStrike" noProof="0" dirty="0">
                        <a:latin typeface="Calibri"/>
                      </a:endParaRPr>
                    </a:p>
                  </a:txBody>
                  <a:tcPr>
                    <a:noFill/>
                  </a:tcPr>
                </a:tc>
                <a:tc>
                  <a:txBody>
                    <a:bodyPr/>
                    <a:lstStyle/>
                    <a:p>
                      <a:pPr marL="0" lvl="0" indent="0" algn="ctr">
                        <a:buNone/>
                      </a:pPr>
                      <a:r>
                        <a:rPr lang="en-US" sz="900" b="0" i="0" u="none" strike="noStrike" noProof="0">
                          <a:latin typeface="Calibri"/>
                        </a:rPr>
                        <a:t>637</a:t>
                      </a:r>
                      <a:endParaRPr lang="en-US" sz="900" dirty="0"/>
                    </a:p>
                  </a:txBody>
                  <a:tcPr>
                    <a:noFill/>
                  </a:tcPr>
                </a:tc>
                <a:tc>
                  <a:txBody>
                    <a:bodyPr/>
                    <a:lstStyle/>
                    <a:p>
                      <a:pPr marL="0" lvl="0" indent="0" algn="ctr">
                        <a:buNone/>
                      </a:pPr>
                      <a:r>
                        <a:rPr lang="en-US" sz="900" dirty="0"/>
                        <a:t>22%</a:t>
                      </a:r>
                    </a:p>
                  </a:txBody>
                  <a:tcPr>
                    <a:noFill/>
                  </a:tcPr>
                </a:tc>
                <a:extLst>
                  <a:ext uri="{0D108BD9-81ED-4DB2-BD59-A6C34878D82A}">
                    <a16:rowId xmlns:a16="http://schemas.microsoft.com/office/drawing/2014/main" val="2709139688"/>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Cosmetology and Personal Care Services regional program</a:t>
            </a:r>
            <a:r>
              <a:rPr lang="en-US" sz="900" dirty="0">
                <a:effectLst/>
                <a:ea typeface="Calibri" panose="020F0502020204030204" pitchFamily="34" charset="0"/>
                <a:cs typeface="Times New Roman"/>
              </a:rPr>
              <a:t> of study will fulfill requirements of the </a:t>
            </a:r>
            <a:r>
              <a:rPr lang="en-US" sz="900" dirty="0">
                <a:ea typeface="Calibri" panose="020F0502020204030204" pitchFamily="34" charset="0"/>
                <a:cs typeface="Times New Roman"/>
              </a:rPr>
              <a:t>Public</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Service e</a:t>
            </a:r>
            <a:r>
              <a:rPr lang="en-US" sz="900" dirty="0">
                <a:effectLst/>
                <a:ea typeface="Calibri" panose="020F0502020204030204" pitchFamily="34" charset="0"/>
                <a:cs typeface="Times New Roman"/>
              </a:rPr>
              <a:t>ndorsement.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66795" y="6807244"/>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40343" y="3832417"/>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flipH="1">
            <a:off x="3705101" y="2183908"/>
            <a:ext cx="31750" cy="46211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56260" y="473613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D9828EEF-D9C0-7B5F-0B5B-1F30878CC3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781" y="937111"/>
            <a:ext cx="629860" cy="603904"/>
          </a:xfrm>
          <a:prstGeom prst="rect">
            <a:avLst/>
          </a:prstGeom>
        </p:spPr>
      </p:pic>
      <p:pic>
        <p:nvPicPr>
          <p:cNvPr id="13" name="Picture 14">
            <a:extLst>
              <a:ext uri="{FF2B5EF4-FFF2-40B4-BE49-F238E27FC236}">
                <a16:creationId xmlns:a16="http://schemas.microsoft.com/office/drawing/2014/main" id="{7EAD3FA0-7F16-B740-72AA-BBC911CB3F4C}"/>
              </a:ext>
              <a:ext uri="{C183D7F6-B498-43B3-948B-1728B52AA6E4}">
                <adec:decorative xmlns:adec="http://schemas.microsoft.com/office/drawing/2017/decorative" val="1"/>
              </a:ext>
            </a:extLst>
          </p:cNvPr>
          <p:cNvPicPr>
            <a:picLocks noChangeAspect="1"/>
          </p:cNvPicPr>
          <p:nvPr/>
        </p:nvPicPr>
        <p:blipFill rotWithShape="1">
          <a:blip r:embed="rId4"/>
          <a:srcRect l="7969" t="23060" r="-428" b="30811"/>
          <a:stretch/>
        </p:blipFill>
        <p:spPr>
          <a:xfrm>
            <a:off x="3717145" y="934463"/>
            <a:ext cx="2053735" cy="588512"/>
          </a:xfrm>
          <a:prstGeom prst="rect">
            <a:avLst/>
          </a:prstGeom>
        </p:spPr>
      </p:pic>
      <p:sp>
        <p:nvSpPr>
          <p:cNvPr id="25" name="TextBox 24">
            <a:extLst>
              <a:ext uri="{FF2B5EF4-FFF2-40B4-BE49-F238E27FC236}">
                <a16:creationId xmlns:a16="http://schemas.microsoft.com/office/drawing/2014/main" id="{9C287897-0291-4301-A8EC-CD60A67841CD}"/>
              </a:ext>
            </a:extLst>
          </p:cNvPr>
          <p:cNvSpPr txBox="1"/>
          <p:nvPr/>
        </p:nvSpPr>
        <p:spPr>
          <a:xfrm>
            <a:off x="3929395" y="6534067"/>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Venom Salon</a:t>
            </a:r>
          </a:p>
        </p:txBody>
      </p:sp>
      <p:pic>
        <p:nvPicPr>
          <p:cNvPr id="6" name="Picture 5">
            <a:extLst>
              <a:ext uri="{FF2B5EF4-FFF2-40B4-BE49-F238E27FC236}">
                <a16:creationId xmlns:a16="http://schemas.microsoft.com/office/drawing/2014/main" id="{184C1A0D-D32D-4304-87A8-185AA9C71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05925" y="4648660"/>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000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Cosmetology and Personal Care Services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8" name="Table 24">
            <a:extLst>
              <a:ext uri="{FF2B5EF4-FFF2-40B4-BE49-F238E27FC236}">
                <a16:creationId xmlns:a16="http://schemas.microsoft.com/office/drawing/2014/main" id="{004D2EB4-0AA6-8988-7A0A-5CDE5FA07DAF}"/>
              </a:ext>
            </a:extLst>
          </p:cNvPr>
          <p:cNvGraphicFramePr>
            <a:graphicFrameLocks noGrp="1"/>
          </p:cNvGraphicFramePr>
          <p:nvPr>
            <p:extLst>
              <p:ext uri="{D42A27DB-BD31-4B8C-83A1-F6EECF244321}">
                <p14:modId xmlns:p14="http://schemas.microsoft.com/office/powerpoint/2010/main" val="3922957122"/>
              </p:ext>
            </p:extLst>
          </p:nvPr>
        </p:nvGraphicFramePr>
        <p:xfrm>
          <a:off x="305628" y="840155"/>
          <a:ext cx="6246744" cy="1432560"/>
        </p:xfrm>
        <a:graphic>
          <a:graphicData uri="http://schemas.openxmlformats.org/drawingml/2006/table">
            <a:tbl>
              <a:tblPr firstRow="1" bandRow="1">
                <a:tableStyleId>{5C22544A-7EE6-4342-B048-85BDC9FD1C3A}</a:tableStyleId>
              </a:tblPr>
              <a:tblGrid>
                <a:gridCol w="1561686">
                  <a:extLst>
                    <a:ext uri="{9D8B030D-6E8A-4147-A177-3AD203B41FA5}">
                      <a16:colId xmlns:a16="http://schemas.microsoft.com/office/drawing/2014/main" val="2083587555"/>
                    </a:ext>
                  </a:extLst>
                </a:gridCol>
                <a:gridCol w="1561686">
                  <a:extLst>
                    <a:ext uri="{9D8B030D-6E8A-4147-A177-3AD203B41FA5}">
                      <a16:colId xmlns:a16="http://schemas.microsoft.com/office/drawing/2014/main" val="3749205641"/>
                    </a:ext>
                  </a:extLst>
                </a:gridCol>
                <a:gridCol w="1561686">
                  <a:extLst>
                    <a:ext uri="{9D8B030D-6E8A-4147-A177-3AD203B41FA5}">
                      <a16:colId xmlns:a16="http://schemas.microsoft.com/office/drawing/2014/main" val="603892530"/>
                    </a:ext>
                  </a:extLst>
                </a:gridCol>
                <a:gridCol w="1561686">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0000C0"/>
                    </a:solidFill>
                  </a:tcPr>
                </a:tc>
                <a:tc>
                  <a:txBody>
                    <a:bodyPr/>
                    <a:lstStyle/>
                    <a:p>
                      <a:pPr algn="ctr"/>
                      <a:r>
                        <a:rPr lang="en-US" sz="1000" dirty="0"/>
                        <a:t>SERVICE ID</a:t>
                      </a:r>
                    </a:p>
                  </a:txBody>
                  <a:tcPr anchor="ctr">
                    <a:solidFill>
                      <a:srgbClr val="0000C0"/>
                    </a:solidFill>
                  </a:tcPr>
                </a:tc>
                <a:tc>
                  <a:txBody>
                    <a:bodyPr/>
                    <a:lstStyle/>
                    <a:p>
                      <a:pPr lvl="0" algn="ctr">
                        <a:buNone/>
                      </a:pPr>
                      <a:r>
                        <a:rPr lang="en-US" sz="1000" b="1" i="0" u="none" strike="noStrike" noProof="0">
                          <a:latin typeface="Calibri"/>
                        </a:rPr>
                        <a:t>PREREQUISITES</a:t>
                      </a:r>
                      <a:endParaRPr lang="en-US" sz="1000" dirty="0"/>
                    </a:p>
                  </a:txBody>
                  <a:tcPr anchor="ctr">
                    <a:solidFill>
                      <a:srgbClr val="0000C0"/>
                    </a:solidFill>
                  </a:tcPr>
                </a:tc>
                <a:tc>
                  <a:txBody>
                    <a:bodyPr/>
                    <a:lstStyle/>
                    <a:p>
                      <a:pPr algn="ctr"/>
                      <a:r>
                        <a:rPr lang="en-US" sz="1000"/>
                        <a:t>COREQUISITES</a:t>
                      </a:r>
                      <a:endParaRPr lang="en-US" sz="1000" dirty="0"/>
                    </a:p>
                  </a:txBody>
                  <a:tcPr anchor="ctr">
                    <a:solidFill>
                      <a:srgbClr val="0000C0"/>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Introduction to Cosmetology</a:t>
                      </a:r>
                      <a:endParaRPr lang="en-US" sz="1000"/>
                    </a:p>
                  </a:txBody>
                  <a:tcPr>
                    <a:solidFill>
                      <a:schemeClr val="bg1">
                        <a:lumMod val="85000"/>
                        <a:alpha val="60000"/>
                      </a:schemeClr>
                    </a:solidFill>
                  </a:tcPr>
                </a:tc>
                <a:tc>
                  <a:txBody>
                    <a:bodyPr/>
                    <a:lstStyle/>
                    <a:p>
                      <a:pPr lvl="0" algn="ctr">
                        <a:buNone/>
                      </a:pPr>
                      <a:r>
                        <a:rPr lang="en-US" sz="1000" b="0" i="0" u="none" strike="noStrike" noProof="0" dirty="0">
                          <a:latin typeface="Calibri"/>
                        </a:rPr>
                        <a:t>13025100 (1 credit)</a:t>
                      </a:r>
                    </a:p>
                    <a:p>
                      <a:pPr lvl="0" algn="ctr">
                        <a:buNone/>
                      </a:pPr>
                      <a:r>
                        <a:rPr lang="en-US" sz="1000" b="0" i="0" u="none" strike="noStrike" noProof="0" dirty="0">
                          <a:latin typeface="Calibri"/>
                        </a:rPr>
                        <a:t>6327</a:t>
                      </a:r>
                    </a:p>
                  </a:txBody>
                  <a:tcPr anchor="ctr">
                    <a:solidFill>
                      <a:schemeClr val="bg1">
                        <a:lumMod val="85000"/>
                        <a:alpha val="60000"/>
                      </a:schemeClr>
                    </a:solidFill>
                  </a:tcPr>
                </a:tc>
                <a:tc>
                  <a:txBody>
                    <a:bodyPr/>
                    <a:lstStyle/>
                    <a:p>
                      <a:pPr lvl="0" algn="ctr">
                        <a:buNone/>
                      </a:pPr>
                      <a:r>
                        <a:rPr lang="en-US" sz="1000" b="0" i="0" u="none" strike="noStrike" noProof="0">
                          <a:latin typeface="Calibri"/>
                        </a:rPr>
                        <a:t>None</a:t>
                      </a:r>
                      <a:endParaRPr lang="en-US" sz="1000"/>
                    </a:p>
                  </a:txBody>
                  <a:tcPr anchor="ctr">
                    <a:solidFill>
                      <a:schemeClr val="bg1">
                        <a:lumMod val="85000"/>
                        <a:alpha val="60000"/>
                      </a:schemeClr>
                    </a:solidFill>
                  </a:tcPr>
                </a:tc>
                <a:tc>
                  <a:txBody>
                    <a:bodyPr/>
                    <a:lstStyle/>
                    <a:p>
                      <a:pPr lvl="0" algn="ctr">
                        <a:buNone/>
                      </a:pPr>
                      <a:r>
                        <a:rPr lang="en-US" sz="1000" b="0" i="0" u="none" strike="noStrike" noProof="0">
                          <a:latin typeface="Calibri"/>
                        </a:rPr>
                        <a:t>None</a:t>
                      </a:r>
                      <a:endParaRPr lang="en-US" sz="1000"/>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pPr lvl="0">
                        <a:buNone/>
                      </a:pPr>
                      <a:r>
                        <a:rPr lang="en-US" sz="1000" b="0" i="0" u="none" strike="noStrike" baseline="0" noProof="0" dirty="0">
                          <a:solidFill>
                            <a:srgbClr val="000000"/>
                          </a:solidFill>
                          <a:latin typeface="Calibri"/>
                        </a:rPr>
                        <a:t>Cosmetology I</a:t>
                      </a:r>
                      <a:endParaRPr lang="en-US" sz="1000" dirty="0"/>
                    </a:p>
                  </a:txBody>
                  <a:tcPr anchor="ctr">
                    <a:solidFill>
                      <a:schemeClr val="bg1">
                        <a:lumMod val="85000"/>
                        <a:alpha val="60000"/>
                      </a:schemeClr>
                    </a:solidFill>
                  </a:tcPr>
                </a:tc>
                <a:tc>
                  <a:txBody>
                    <a:bodyPr/>
                    <a:lstStyle/>
                    <a:p>
                      <a:pPr marL="0" lvl="0" indent="0" algn="ctr">
                        <a:lnSpc>
                          <a:spcPct val="100000"/>
                        </a:lnSpc>
                        <a:buNone/>
                      </a:pPr>
                      <a:r>
                        <a:rPr lang="en-US" sz="1000" b="0" i="0" u="none" strike="noStrike" baseline="0" noProof="0" dirty="0">
                          <a:solidFill>
                            <a:srgbClr val="000000"/>
                          </a:solidFill>
                          <a:latin typeface="Calibri"/>
                        </a:rPr>
                        <a:t>13025200 (2 credits)</a:t>
                      </a:r>
                    </a:p>
                    <a:p>
                      <a:pPr marL="0" lvl="0" indent="0" algn="ctr">
                        <a:lnSpc>
                          <a:spcPct val="100000"/>
                        </a:lnSpc>
                        <a:buNone/>
                      </a:pPr>
                      <a:r>
                        <a:rPr lang="en-US" sz="1000" dirty="0"/>
                        <a:t>6328</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Introduction to Cosmetology</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pPr lvl="0">
                        <a:buNone/>
                      </a:pPr>
                      <a:r>
                        <a:rPr lang="en-US" sz="1000" b="0" i="0" u="none" strike="noStrike" noProof="0">
                          <a:latin typeface="Calibri"/>
                        </a:rPr>
                        <a:t>Cosmetology II</a:t>
                      </a:r>
                      <a:endParaRPr lang="en-US" sz="1000" dirty="0"/>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1000" b="0" i="0" u="none" strike="noStrike" noProof="0" dirty="0">
                          <a:latin typeface="Calibri"/>
                        </a:rPr>
                        <a:t>13025310 (3 credits)</a:t>
                      </a:r>
                    </a:p>
                    <a:p>
                      <a:pPr lvl="0" algn="ctr">
                        <a:lnSpc>
                          <a:spcPct val="100000"/>
                        </a:lnSpc>
                        <a:spcBef>
                          <a:spcPts val="0"/>
                        </a:spcBef>
                        <a:spcAft>
                          <a:spcPts val="0"/>
                        </a:spcAft>
                        <a:buNone/>
                      </a:pPr>
                      <a:r>
                        <a:rPr lang="en-US" sz="1000" b="0" i="0" u="none" strike="noStrike" noProof="0">
                          <a:latin typeface="Calibri"/>
                        </a:rPr>
                        <a:t>6326</a:t>
                      </a:r>
                      <a:endParaRPr lang="en-US" sz="1000" b="0" i="0" u="none" strike="noStrike" noProof="0" dirty="0">
                        <a:latin typeface="Calibri"/>
                      </a:endParaRPr>
                    </a:p>
                  </a:txBody>
                  <a:tcPr anchor="ctr">
                    <a:solidFill>
                      <a:schemeClr val="bg1">
                        <a:lumMod val="85000"/>
                        <a:alpha val="60000"/>
                      </a:schemeClr>
                    </a:solidFill>
                  </a:tcPr>
                </a:tc>
                <a:tc>
                  <a:txBody>
                    <a:bodyPr/>
                    <a:lstStyle/>
                    <a:p>
                      <a:pPr lvl="0" algn="ctr">
                        <a:buNone/>
                      </a:pPr>
                      <a:r>
                        <a:rPr lang="en-US" sz="1000" b="0" i="0" u="none" strike="noStrike" noProof="0" dirty="0"/>
                        <a:t>Cosmetology I</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2629990545"/>
                  </a:ext>
                </a:extLst>
              </a:tr>
            </a:tbl>
          </a:graphicData>
        </a:graphic>
      </p:graphicFrame>
      <p:sp>
        <p:nvSpPr>
          <p:cNvPr id="16" name="TextBox 15">
            <a:extLst>
              <a:ext uri="{FF2B5EF4-FFF2-40B4-BE49-F238E27FC236}">
                <a16:creationId xmlns:a16="http://schemas.microsoft.com/office/drawing/2014/main" id="{26ED9A60-0F99-4F57-886B-656B4BD1D467}"/>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AD03B80-410D-44B9-A57F-5DAE7E3FA91A}"/>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HUMAN SERVICES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DE503C-B53D-4630-AC3A-4AFF05DF0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3.xml><?xml version="1.0" encoding="utf-8"?>
<ds:datastoreItem xmlns:ds="http://schemas.openxmlformats.org/officeDocument/2006/customXml" ds:itemID="{DFF67F14-08BA-4E43-A779-A4A8A5468D3F}">
  <ds:schemaRefs>
    <ds:schemaRef ds:uri="http://purl.org/dc/elements/1.1/"/>
    <ds:schemaRef ds:uri="http://schemas.microsoft.com/office/2006/metadata/properties"/>
    <ds:schemaRef ds:uri="1870ca36-48b9-408f-8764-2f018f10cce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96893de-3167-48c0-a9e9-62134322dc4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56</TotalTime>
  <Words>455</Words>
  <Application>Microsoft Office PowerPoint</Application>
  <PresentationFormat>Letter Paper (8.5x11 in)</PresentationFormat>
  <Paragraphs>89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Open Sans</vt:lpstr>
      <vt:lpstr>Times New Roman</vt:lpstr>
      <vt:lpstr>Office Theme</vt:lpstr>
      <vt:lpstr>Cosmetology and Personal Care Services Regional Program of Study</vt:lpstr>
      <vt:lpstr>Cosmetology and Personal Care Services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272</cp:revision>
  <dcterms:created xsi:type="dcterms:W3CDTF">2022-08-14T22:35:42Z</dcterms:created>
  <dcterms:modified xsi:type="dcterms:W3CDTF">2022-12-08T16:42:44Z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