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embeddedFontLst>
    <p:embeddedFont>
      <p:font typeface="PT Sans Narrow"/>
      <p:regular r:id="rId42"/>
      <p:bold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9CA232-44BD-4255-9527-E177A0F849F5}">
  <a:tblStyle styleId="{409CA232-44BD-4255-9527-E177A0F849F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4BCD7DDC-E388-4176-9D9E-FEE9A1EBBA7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PTSansNarrow-regular.fnt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5.xml"/><Relationship Id="rId43" Type="http://schemas.openxmlformats.org/officeDocument/2006/relationships/font" Target="fonts/PTSansNarrow-bold.fntdata"/><Relationship Id="rId24" Type="http://schemas.openxmlformats.org/officeDocument/2006/relationships/slide" Target="slides/slide18.xml"/><Relationship Id="rId46" Type="http://schemas.openxmlformats.org/officeDocument/2006/relationships/font" Target="fonts/OpenSans-italic.fntdata"/><Relationship Id="rId23" Type="http://schemas.openxmlformats.org/officeDocument/2006/relationships/slide" Target="slides/slide17.xml"/><Relationship Id="rId45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OpenSans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09f98a4a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e09f98a4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09f98a4ab_0_2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e09f98a4ab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09f98a4ab_0_3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e09f98a4ab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09f98a4ab_0_3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e09f98a4ab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e09f98a4ab_0_4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ge09f98a4ab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09f98a4ab_0_4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ge09f98a4ab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e09f98a4ab_0_4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ge09f98a4ab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09f98a4ab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e09f98a4ab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e09f98a4ab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e09f98a4ab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db0f9ed9e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db0f9ed9e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09f98a4ab_0_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09f98a4ab_0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db0f9ed9e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db0f9ed9e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db0f9ed9e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db0f9ed9e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db0f9ed9e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db0f9ed9e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de610135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de610135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db0f9ed9e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db0f9ed9e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b0f9ed9e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db0f9ed9e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db0f9ed9e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db0f9ed9e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didn’t see this translate in the suspension data…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Punitive</a:t>
            </a:r>
            <a:r>
              <a:rPr lang="en"/>
              <a:t> and exclusionary practices.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db0f9ed9e1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db0f9ed9e1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db0f9ed9e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db0f9ed9e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help build a bridge between home and school. We have to talk about motivation. There’s a connection between teacher self-efficacy and their ability to be culturally responsive practitioners.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db0f9ed9e1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db0f9ed9e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09f98a4ab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e09f98a4a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db0f9ed9e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db0f9ed9e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de6101356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de6101356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e0d2877c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e0d2877c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09f98a4ab_0_2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ge09f98a4ab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e09f98a4ab_0_2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" name="Google Shape;702;ge09f98a4ab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e09f98a4ab_0_4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ge09f98a4ab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09f98a4ab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e09f98a4a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09f98a4ab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e09f98a4a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09f98a4ab_0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e09f98a4ab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09f98a4ab_0_1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e09f98a4a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09f98a4ab_0_2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e09f98a4ab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09f98a4ab_0_2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e09f98a4ab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319428" y="1486648"/>
            <a:ext cx="6510000" cy="13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rPr lang="en"/>
              <a:t>San </a:t>
            </a:r>
            <a:r>
              <a:rPr lang="en" sz="4800"/>
              <a:t>Marcos</a:t>
            </a:r>
            <a:r>
              <a:rPr lang="en"/>
              <a:t> CISD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319428" y="2864388"/>
            <a:ext cx="65052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" sz="1600"/>
              <a:t>Equity Audit Report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" sz="1600"/>
              <a:t>06/21/2021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" sz="1600"/>
              <a:t>Dr. Tracey A Benson &amp; Dr. David J. Wallace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22"/>
          <p:cNvGrpSpPr/>
          <p:nvPr/>
        </p:nvGrpSpPr>
        <p:grpSpPr>
          <a:xfrm>
            <a:off x="-313134" y="0"/>
            <a:ext cx="9438086" cy="5139929"/>
            <a:chOff x="-417513" y="0"/>
            <a:chExt cx="12584115" cy="6853238"/>
          </a:xfrm>
        </p:grpSpPr>
        <p:sp>
          <p:nvSpPr>
            <p:cNvPr id="273" name="Google Shape;273;p22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2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2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" name="Google Shape;294;p22"/>
          <p:cNvGrpSpPr/>
          <p:nvPr/>
        </p:nvGrpSpPr>
        <p:grpSpPr>
          <a:xfrm>
            <a:off x="600108" y="1274691"/>
            <a:ext cx="2755944" cy="2602816"/>
            <a:chOff x="697883" y="1816768"/>
            <a:chExt cx="3674592" cy="3470421"/>
          </a:xfrm>
        </p:grpSpPr>
        <p:sp>
          <p:nvSpPr>
            <p:cNvPr id="295" name="Google Shape;295;p22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8" name="Google Shape;298;p22"/>
          <p:cNvSpPr/>
          <p:nvPr/>
        </p:nvSpPr>
        <p:spPr>
          <a:xfrm>
            <a:off x="0" y="0"/>
            <a:ext cx="9144000" cy="515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99" name="Google Shape;299;p22"/>
          <p:cNvGrpSpPr/>
          <p:nvPr/>
        </p:nvGrpSpPr>
        <p:grpSpPr>
          <a:xfrm>
            <a:off x="-313134" y="0"/>
            <a:ext cx="9438086" cy="5139929"/>
            <a:chOff x="-417513" y="0"/>
            <a:chExt cx="12584115" cy="6853238"/>
          </a:xfrm>
        </p:grpSpPr>
        <p:sp>
          <p:nvSpPr>
            <p:cNvPr id="300" name="Google Shape;300;p22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lt1">
                  <a:alpha val="349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22"/>
          <p:cNvSpPr/>
          <p:nvPr/>
        </p:nvSpPr>
        <p:spPr>
          <a:xfrm>
            <a:off x="1442748" y="0"/>
            <a:ext cx="7701300" cy="51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2" name="Google Shape;322;p22"/>
          <p:cNvSpPr txBox="1"/>
          <p:nvPr>
            <p:ph type="title"/>
          </p:nvPr>
        </p:nvSpPr>
        <p:spPr>
          <a:xfrm>
            <a:off x="2160363" y="631031"/>
            <a:ext cx="46731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600" lIns="228600" spcFirstLastPara="1" rIns="228600" wrap="square" tIns="2286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" sz="2700">
                <a:solidFill>
                  <a:schemeClr val="accent1"/>
                </a:solidFill>
              </a:rPr>
              <a:t>Dropouts - Overview</a:t>
            </a:r>
            <a:endParaRPr/>
          </a:p>
        </p:txBody>
      </p:sp>
      <p:sp>
        <p:nvSpPr>
          <p:cNvPr id="323" name="Google Shape;323;p22"/>
          <p:cNvSpPr/>
          <p:nvPr/>
        </p:nvSpPr>
        <p:spPr>
          <a:xfrm rot="5400000">
            <a:off x="1348450" y="716152"/>
            <a:ext cx="225600" cy="1944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4" name="Google Shape;324;p22"/>
          <p:cNvSpPr txBox="1"/>
          <p:nvPr>
            <p:ph idx="1" type="body"/>
          </p:nvPr>
        </p:nvSpPr>
        <p:spPr>
          <a:xfrm>
            <a:off x="2160378" y="1686775"/>
            <a:ext cx="59565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"/>
              <a:buNone/>
            </a:pPr>
            <a:r>
              <a:rPr b="1" lang="en" sz="1400"/>
              <a:t>Overview:</a:t>
            </a:r>
            <a:endParaRPr sz="2000"/>
          </a:p>
          <a:p>
            <a:pPr indent="-241300" lvl="1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20"/>
              <a:buFont typeface="Noto Sans Symbols"/>
              <a:buChar char="▪"/>
            </a:pPr>
            <a:r>
              <a:rPr lang="en" sz="1600"/>
              <a:t>Our study focused on dropout data by race, gender, Economic Disadvantage designation, At-Risk designation, and Special Education designation, across three academic years.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20"/>
              <a:buNone/>
            </a:pPr>
            <a:r>
              <a:rPr b="1" lang="en" sz="1400"/>
              <a:t>Sample:</a:t>
            </a:r>
            <a:endParaRPr sz="2000"/>
          </a:p>
          <a:p>
            <a:pPr indent="-241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20"/>
              <a:buFont typeface="Noto Sans Symbols"/>
              <a:buChar char="▪"/>
            </a:pPr>
            <a:r>
              <a:rPr lang="en" sz="1400"/>
              <a:t>Years Included: 2017-2018, 2018-2019, 2019-2020</a:t>
            </a:r>
            <a:endParaRPr sz="2000"/>
          </a:p>
          <a:p>
            <a:pPr indent="-241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Font typeface="Noto Sans Symbols"/>
              <a:buChar char="▪"/>
            </a:pPr>
            <a:r>
              <a:rPr lang="en" sz="1400"/>
              <a:t>Schools Included:</a:t>
            </a:r>
            <a:endParaRPr sz="2000"/>
          </a:p>
          <a:p>
            <a:pPr indent="-241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Font typeface="Noto Sans Symbols"/>
              <a:buChar char="▪"/>
            </a:pPr>
            <a:r>
              <a:rPr lang="en" sz="1600"/>
              <a:t>San Marcos High School 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3"/>
          <p:cNvGrpSpPr/>
          <p:nvPr/>
        </p:nvGrpSpPr>
        <p:grpSpPr>
          <a:xfrm>
            <a:off x="-313134" y="0"/>
            <a:ext cx="9438086" cy="5139929"/>
            <a:chOff x="-417513" y="0"/>
            <a:chExt cx="12584115" cy="6853238"/>
          </a:xfrm>
        </p:grpSpPr>
        <p:sp>
          <p:nvSpPr>
            <p:cNvPr id="330" name="Google Shape;330;p23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23"/>
          <p:cNvGrpSpPr/>
          <p:nvPr/>
        </p:nvGrpSpPr>
        <p:grpSpPr>
          <a:xfrm>
            <a:off x="600108" y="1274691"/>
            <a:ext cx="2755944" cy="2602816"/>
            <a:chOff x="697883" y="1816768"/>
            <a:chExt cx="3674592" cy="3470421"/>
          </a:xfrm>
        </p:grpSpPr>
        <p:sp>
          <p:nvSpPr>
            <p:cNvPr id="352" name="Google Shape;352;p23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5" name="Google Shape;355;p23"/>
          <p:cNvSpPr/>
          <p:nvPr/>
        </p:nvSpPr>
        <p:spPr>
          <a:xfrm>
            <a:off x="0" y="0"/>
            <a:ext cx="9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356" name="Google Shape;356;p23"/>
          <p:cNvGrpSpPr/>
          <p:nvPr/>
        </p:nvGrpSpPr>
        <p:grpSpPr>
          <a:xfrm>
            <a:off x="-313134" y="0"/>
            <a:ext cx="9438086" cy="5139929"/>
            <a:chOff x="-417513" y="0"/>
            <a:chExt cx="12584115" cy="6853238"/>
          </a:xfrm>
        </p:grpSpPr>
        <p:sp>
          <p:nvSpPr>
            <p:cNvPr id="357" name="Google Shape;357;p23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378" name="Google Shape;378;p23"/>
          <p:cNvGrpSpPr/>
          <p:nvPr/>
        </p:nvGrpSpPr>
        <p:grpSpPr>
          <a:xfrm>
            <a:off x="600108" y="1274691"/>
            <a:ext cx="2755944" cy="2602816"/>
            <a:chOff x="697883" y="1816768"/>
            <a:chExt cx="3674592" cy="3470421"/>
          </a:xfrm>
        </p:grpSpPr>
        <p:sp>
          <p:nvSpPr>
            <p:cNvPr id="379" name="Google Shape;379;p23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382" name="Google Shape;382;p23"/>
          <p:cNvSpPr txBox="1"/>
          <p:nvPr>
            <p:ph type="title"/>
          </p:nvPr>
        </p:nvSpPr>
        <p:spPr>
          <a:xfrm>
            <a:off x="666473" y="1768793"/>
            <a:ext cx="2624100" cy="18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Calibri"/>
              <a:buNone/>
            </a:pPr>
            <a:r>
              <a:rPr lang="en" sz="4000">
                <a:solidFill>
                  <a:srgbClr val="FFFEFF"/>
                </a:solidFill>
              </a:rPr>
              <a:t>Dropouts - Gender</a:t>
            </a:r>
            <a:endParaRPr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Calibri"/>
              <a:buNone/>
            </a:pPr>
            <a:r>
              <a:t/>
            </a:r>
            <a:endParaRPr sz="4000">
              <a:solidFill>
                <a:srgbClr val="FFFEFF"/>
              </a:solidFill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3836448" y="602389"/>
            <a:ext cx="4701900" cy="223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84" name="Google Shape;384;p23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5981" y="611526"/>
            <a:ext cx="4148133" cy="288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 txBox="1"/>
          <p:nvPr>
            <p:ph idx="1" type="body"/>
          </p:nvPr>
        </p:nvSpPr>
        <p:spPr>
          <a:xfrm>
            <a:off x="3829051" y="3591064"/>
            <a:ext cx="4711500" cy="13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Major Findings:</a:t>
            </a:r>
            <a:endParaRPr sz="2000"/>
          </a:p>
          <a:p>
            <a:pPr indent="-2413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lang="en" sz="1200"/>
              <a:t>San Marcos HS saw an increase in female student dropouts across three years.</a:t>
            </a:r>
            <a:endParaRPr sz="2000"/>
          </a:p>
          <a:p>
            <a:pPr indent="-2413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Noto Sans Symbols"/>
              <a:buChar char="▪"/>
            </a:pPr>
            <a:r>
              <a:rPr lang="en" sz="1200"/>
              <a:t>The number of female dropouts spiked in 2018-19, with 36 female dropouts compared to 13 female dropouts in the year 2017-18. </a:t>
            </a:r>
            <a:endParaRPr sz="2000"/>
          </a:p>
          <a:p>
            <a:pPr indent="-241300" lvl="0" marL="45720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300"/>
              <a:buFont typeface="Noto Sans Symbols"/>
              <a:buChar char="▪"/>
            </a:pPr>
            <a:r>
              <a:rPr lang="en" sz="1200"/>
              <a:t>There was a 3-year increase in male dropouts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24"/>
          <p:cNvGrpSpPr/>
          <p:nvPr/>
        </p:nvGrpSpPr>
        <p:grpSpPr>
          <a:xfrm>
            <a:off x="-313134" y="0"/>
            <a:ext cx="9438086" cy="5139929"/>
            <a:chOff x="-417513" y="0"/>
            <a:chExt cx="12584115" cy="6853238"/>
          </a:xfrm>
        </p:grpSpPr>
        <p:sp>
          <p:nvSpPr>
            <p:cNvPr id="391" name="Google Shape;391;p24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24"/>
          <p:cNvGrpSpPr/>
          <p:nvPr/>
        </p:nvGrpSpPr>
        <p:grpSpPr>
          <a:xfrm>
            <a:off x="600108" y="1274691"/>
            <a:ext cx="2755944" cy="2602816"/>
            <a:chOff x="697883" y="1816768"/>
            <a:chExt cx="3674592" cy="3470421"/>
          </a:xfrm>
        </p:grpSpPr>
        <p:sp>
          <p:nvSpPr>
            <p:cNvPr id="413" name="Google Shape;413;p24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24"/>
          <p:cNvSpPr/>
          <p:nvPr/>
        </p:nvSpPr>
        <p:spPr>
          <a:xfrm>
            <a:off x="0" y="0"/>
            <a:ext cx="9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17" name="Google Shape;417;p24"/>
          <p:cNvGrpSpPr/>
          <p:nvPr/>
        </p:nvGrpSpPr>
        <p:grpSpPr>
          <a:xfrm>
            <a:off x="-313134" y="0"/>
            <a:ext cx="9438086" cy="5139929"/>
            <a:chOff x="-417513" y="0"/>
            <a:chExt cx="12584115" cy="6853238"/>
          </a:xfrm>
        </p:grpSpPr>
        <p:sp>
          <p:nvSpPr>
            <p:cNvPr id="418" name="Google Shape;418;p24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39" name="Google Shape;439;p24"/>
          <p:cNvGrpSpPr/>
          <p:nvPr/>
        </p:nvGrpSpPr>
        <p:grpSpPr>
          <a:xfrm>
            <a:off x="600108" y="1274691"/>
            <a:ext cx="2755944" cy="2602816"/>
            <a:chOff x="697883" y="1816768"/>
            <a:chExt cx="3674592" cy="3470421"/>
          </a:xfrm>
        </p:grpSpPr>
        <p:sp>
          <p:nvSpPr>
            <p:cNvPr id="440" name="Google Shape;440;p24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443" name="Google Shape;443;p24"/>
          <p:cNvSpPr txBox="1"/>
          <p:nvPr>
            <p:ph type="title"/>
          </p:nvPr>
        </p:nvSpPr>
        <p:spPr>
          <a:xfrm>
            <a:off x="666473" y="1768793"/>
            <a:ext cx="2624100" cy="18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ct val="77777"/>
              <a:buFont typeface="Calibri"/>
              <a:buNone/>
            </a:pPr>
            <a:r>
              <a:rPr lang="en" sz="4000">
                <a:solidFill>
                  <a:srgbClr val="FFFEFF"/>
                </a:solidFill>
              </a:rPr>
              <a:t>Dropouts – Race &amp; Gender</a:t>
            </a:r>
            <a:endParaRPr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alibri"/>
              <a:buNone/>
            </a:pPr>
            <a:r>
              <a:t/>
            </a:r>
            <a:endParaRPr sz="4000">
              <a:solidFill>
                <a:srgbClr val="FFFEFF"/>
              </a:solidFill>
            </a:endParaRPr>
          </a:p>
        </p:txBody>
      </p:sp>
      <p:pic>
        <p:nvPicPr>
          <p:cNvPr id="444" name="Google Shape;444;p24"/>
          <p:cNvPicPr preferRelativeResize="0"/>
          <p:nvPr/>
        </p:nvPicPr>
        <p:blipFill rotWithShape="1">
          <a:blip r:embed="rId3">
            <a:alphaModFix/>
          </a:blip>
          <a:srcRect b="-804" l="0" r="0" t="221"/>
          <a:stretch/>
        </p:blipFill>
        <p:spPr>
          <a:xfrm>
            <a:off x="3833328" y="357092"/>
            <a:ext cx="4705920" cy="2990131"/>
          </a:xfrm>
          <a:prstGeom prst="rect">
            <a:avLst/>
          </a:prstGeom>
          <a:noFill/>
          <a:ln cap="flat" cmpd="sng" w="9525">
            <a:solidFill>
              <a:schemeClr val="dk1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5" name="Google Shape;445;p24"/>
          <p:cNvSpPr txBox="1"/>
          <p:nvPr>
            <p:ph idx="1" type="body"/>
          </p:nvPr>
        </p:nvSpPr>
        <p:spPr>
          <a:xfrm>
            <a:off x="3827843" y="3591064"/>
            <a:ext cx="4711500" cy="13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37"/>
              <a:buNone/>
            </a:pPr>
            <a:r>
              <a:rPr lang="en" sz="1142"/>
              <a:t>Major Findings:</a:t>
            </a:r>
            <a:endParaRPr sz="785"/>
          </a:p>
          <a:p>
            <a:pPr indent="-241334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37"/>
              <a:buFont typeface="Noto Sans Symbols"/>
              <a:buChar char="▪"/>
            </a:pPr>
            <a:r>
              <a:rPr lang="en" sz="1142"/>
              <a:t>Most races saw an increasing trend in drop out rates </a:t>
            </a:r>
            <a:endParaRPr sz="785"/>
          </a:p>
          <a:p>
            <a:pPr indent="-241334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37"/>
              <a:buFont typeface="Noto Sans Symbols"/>
              <a:buChar char="▪"/>
            </a:pPr>
            <a:r>
              <a:rPr lang="en" sz="1142"/>
              <a:t>White males and Black females show a slight downward trend</a:t>
            </a:r>
            <a:endParaRPr sz="655"/>
          </a:p>
          <a:p>
            <a:pPr indent="-241334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37"/>
              <a:buFont typeface="Noto Sans Symbols"/>
              <a:buChar char="▪"/>
            </a:pPr>
            <a:r>
              <a:rPr lang="en" sz="1142"/>
              <a:t>Over three years we found: </a:t>
            </a:r>
            <a:endParaRPr sz="785"/>
          </a:p>
          <a:p>
            <a:pPr indent="-241334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37"/>
              <a:buFont typeface="Noto Sans Symbols"/>
              <a:buChar char="▪"/>
            </a:pPr>
            <a:r>
              <a:rPr lang="en" sz="1142"/>
              <a:t>A 3-year increase in Hispanic female dropouts</a:t>
            </a:r>
            <a:endParaRPr sz="655"/>
          </a:p>
          <a:p>
            <a:pPr indent="-241334" lvl="1" marL="91440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237"/>
              <a:buFont typeface="Noto Sans Symbols"/>
              <a:buChar char="▪"/>
            </a:pPr>
            <a:r>
              <a:rPr lang="en" sz="1142"/>
              <a:t>A consistent increase in White female dropouts.</a:t>
            </a:r>
            <a:endParaRPr sz="65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25"/>
          <p:cNvGrpSpPr/>
          <p:nvPr/>
        </p:nvGrpSpPr>
        <p:grpSpPr>
          <a:xfrm>
            <a:off x="-313134" y="0"/>
            <a:ext cx="9438086" cy="5139929"/>
            <a:chOff x="-417513" y="0"/>
            <a:chExt cx="12584115" cy="6853238"/>
          </a:xfrm>
        </p:grpSpPr>
        <p:sp>
          <p:nvSpPr>
            <p:cNvPr id="451" name="Google Shape;451;p25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25"/>
          <p:cNvGrpSpPr/>
          <p:nvPr/>
        </p:nvGrpSpPr>
        <p:grpSpPr>
          <a:xfrm>
            <a:off x="600108" y="1274691"/>
            <a:ext cx="2755944" cy="2602816"/>
            <a:chOff x="697883" y="1816768"/>
            <a:chExt cx="3674592" cy="3470421"/>
          </a:xfrm>
        </p:grpSpPr>
        <p:sp>
          <p:nvSpPr>
            <p:cNvPr id="473" name="Google Shape;473;p25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4" name="Google Shape;474;p25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" name="Google Shape;476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77" name="Google Shape;477;p25"/>
          <p:cNvGrpSpPr/>
          <p:nvPr/>
        </p:nvGrpSpPr>
        <p:grpSpPr>
          <a:xfrm>
            <a:off x="-313134" y="0"/>
            <a:ext cx="9438086" cy="5139929"/>
            <a:chOff x="-417513" y="0"/>
            <a:chExt cx="12584115" cy="6853238"/>
          </a:xfrm>
        </p:grpSpPr>
        <p:sp>
          <p:nvSpPr>
            <p:cNvPr id="478" name="Google Shape;478;p25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lt1">
                  <a:alpha val="349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" name="Google Shape;499;p25"/>
          <p:cNvSpPr/>
          <p:nvPr/>
        </p:nvSpPr>
        <p:spPr>
          <a:xfrm>
            <a:off x="0" y="0"/>
            <a:ext cx="9144000" cy="434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00" name="Google Shape;500;p25"/>
          <p:cNvSpPr txBox="1"/>
          <p:nvPr>
            <p:ph type="title"/>
          </p:nvPr>
        </p:nvSpPr>
        <p:spPr>
          <a:xfrm>
            <a:off x="484094" y="720090"/>
            <a:ext cx="2899200" cy="3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rmAutofit/>
          </a:bodyPr>
          <a:lstStyle/>
          <a:p>
            <a:pPr indent="0" lvl="0" marL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3300"/>
              <a:t>Racial Climate Survey - Overview</a:t>
            </a:r>
            <a:endParaRPr/>
          </a:p>
        </p:txBody>
      </p:sp>
      <p:cxnSp>
        <p:nvCxnSpPr>
          <p:cNvPr id="501" name="Google Shape;501;p25"/>
          <p:cNvCxnSpPr/>
          <p:nvPr/>
        </p:nvCxnSpPr>
        <p:spPr>
          <a:xfrm>
            <a:off x="3564197" y="900112"/>
            <a:ext cx="0" cy="2658000"/>
          </a:xfrm>
          <a:prstGeom prst="straightConnector1">
            <a:avLst/>
          </a:prstGeom>
          <a:noFill/>
          <a:ln cap="flat" cmpd="sng" w="12700">
            <a:solidFill>
              <a:srgbClr val="EC190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2" name="Google Shape;502;p25"/>
          <p:cNvSpPr txBox="1"/>
          <p:nvPr>
            <p:ph idx="1" type="body"/>
          </p:nvPr>
        </p:nvSpPr>
        <p:spPr>
          <a:xfrm>
            <a:off x="3737373" y="720090"/>
            <a:ext cx="4133700" cy="31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t/>
            </a:r>
            <a:endParaRPr b="1"/>
          </a:p>
          <a:p>
            <a:pPr indent="94297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82500"/>
              <a:buFont typeface="Noto Sans Symbols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9444"/>
              <a:buNone/>
            </a:pPr>
            <a:r>
              <a:rPr b="1" lang="en"/>
              <a:t>Sample:</a:t>
            </a:r>
            <a:r>
              <a:rPr lang="en"/>
              <a:t> </a:t>
            </a:r>
            <a:endParaRPr/>
          </a:p>
          <a:p>
            <a:pPr indent="-208168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9444"/>
              <a:buFont typeface="Noto Sans Symbols"/>
              <a:buChar char="▪"/>
            </a:pPr>
            <a:r>
              <a:rPr lang="en"/>
              <a:t>1181 students responded to the survey</a:t>
            </a:r>
            <a:endParaRPr/>
          </a:p>
          <a:p>
            <a:pPr indent="-208168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9444"/>
              <a:buFont typeface="Noto Sans Symbols"/>
              <a:buChar char="▪"/>
            </a:pPr>
            <a:r>
              <a:rPr lang="en"/>
              <a:t>82 staff members responded to the survey</a:t>
            </a:r>
            <a:endParaRPr/>
          </a:p>
          <a:p>
            <a:pPr indent="-208168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9444"/>
              <a:buFont typeface="Noto Sans Symbols"/>
              <a:buChar char="▪"/>
            </a:pPr>
            <a:r>
              <a:rPr lang="en"/>
              <a:t>Miller Middle School had the highest participation rate of 57% of the student population responding</a:t>
            </a:r>
            <a:endParaRPr/>
          </a:p>
          <a:p>
            <a:pPr indent="94297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82500"/>
              <a:buFont typeface="Noto Sans Symbols"/>
              <a:buNone/>
            </a:pPr>
            <a:r>
              <a:t/>
            </a:r>
            <a:endParaRPr/>
          </a:p>
          <a:p>
            <a:pPr indent="94297" lvl="0" marL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25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6"/>
          <p:cNvSpPr txBox="1"/>
          <p:nvPr>
            <p:ph type="title"/>
          </p:nvPr>
        </p:nvSpPr>
        <p:spPr>
          <a:xfrm>
            <a:off x="311700" y="121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alibri"/>
              <a:buNone/>
            </a:pPr>
            <a:r>
              <a:rPr lang="en"/>
              <a:t>Racial Climate Survey - Reporting Incidents</a:t>
            </a:r>
            <a:endParaRPr/>
          </a:p>
        </p:txBody>
      </p:sp>
      <p:sp>
        <p:nvSpPr>
          <p:cNvPr id="508" name="Google Shape;508;p26"/>
          <p:cNvSpPr txBox="1"/>
          <p:nvPr>
            <p:ph idx="1" type="body"/>
          </p:nvPr>
        </p:nvSpPr>
        <p:spPr>
          <a:xfrm>
            <a:off x="311700" y="694375"/>
            <a:ext cx="8520600" cy="1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100"/>
              <a:t>Major Findings:</a:t>
            </a:r>
            <a:endParaRPr b="1" sz="1100"/>
          </a:p>
          <a:p>
            <a:pPr indent="-304113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89"/>
              <a:buChar char="●"/>
            </a:pPr>
            <a:r>
              <a:rPr lang="en" sz="1100"/>
              <a:t>Of the respondents who indicated they witnessed racism at their school only 24% (62) indicated they have reported acts of racism at their school.</a:t>
            </a:r>
            <a:endParaRPr sz="1100"/>
          </a:p>
          <a:p>
            <a:pPr indent="-304113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89"/>
              <a:buChar char="○"/>
            </a:pPr>
            <a:r>
              <a:rPr lang="en" sz="1100"/>
              <a:t>262 students respondents indicated they have witnessed racism.</a:t>
            </a:r>
            <a:endParaRPr sz="1100"/>
          </a:p>
          <a:p>
            <a:pPr indent="-304113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89"/>
              <a:buChar char="○"/>
            </a:pPr>
            <a:r>
              <a:rPr lang="en" sz="1100"/>
              <a:t>58 student respondents indicated were targets of racism.</a:t>
            </a:r>
            <a:endParaRPr sz="11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1100"/>
          </a:p>
          <a:p>
            <a:pPr indent="-304113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89"/>
              <a:buChar char="●"/>
            </a:pPr>
            <a:r>
              <a:rPr lang="en" sz="1100"/>
              <a:t>Factors such as having a trusted adult, knowing how to report issues, and comfort level with reporting issues had some impact on reporting rates. However, the majority still indicated “No” for reporting issues.</a:t>
            </a:r>
            <a:endParaRPr sz="1100"/>
          </a:p>
          <a:p>
            <a:pPr indent="-304113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89"/>
              <a:buChar char="○"/>
            </a:pPr>
            <a:r>
              <a:rPr lang="en" sz="1100"/>
              <a:t>This indicates there is still a major piece missing from San Marco CISD’s reporting process.</a:t>
            </a:r>
            <a:endParaRPr sz="1100"/>
          </a:p>
        </p:txBody>
      </p:sp>
      <p:graphicFrame>
        <p:nvGraphicFramePr>
          <p:cNvPr id="509" name="Google Shape;509;p26"/>
          <p:cNvGraphicFramePr/>
          <p:nvPr/>
        </p:nvGraphicFramePr>
        <p:xfrm>
          <a:off x="836025" y="268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{409CA232-44BD-4255-9527-E177A0F849F5}</a:tableStyleId>
              </a:tblPr>
              <a:tblGrid>
                <a:gridCol w="1925125"/>
                <a:gridCol w="926125"/>
                <a:gridCol w="1342375"/>
                <a:gridCol w="1082225"/>
                <a:gridCol w="1515450"/>
                <a:gridCol w="775900"/>
              </a:tblGrid>
              <a:tr h="338675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who indicated they witnessed racism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87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Comfortable Reporting Issues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Trusted Adult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 how to report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Indicated "Yes" Reported Issues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Indicated "No" to reporting issues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#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(N=)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31% (27)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59% (50)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20%(2)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 (8)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7"/>
          <p:cNvSpPr txBox="1"/>
          <p:nvPr>
            <p:ph type="title"/>
          </p:nvPr>
        </p:nvSpPr>
        <p:spPr>
          <a:xfrm>
            <a:off x="311700" y="121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alibri"/>
              <a:buNone/>
            </a:pPr>
            <a:r>
              <a:rPr lang="en"/>
              <a:t>Racial Climate Survey - Racial Putdowns</a:t>
            </a:r>
            <a:endParaRPr/>
          </a:p>
        </p:txBody>
      </p:sp>
      <p:sp>
        <p:nvSpPr>
          <p:cNvPr id="515" name="Google Shape;515;p27"/>
          <p:cNvSpPr txBox="1"/>
          <p:nvPr>
            <p:ph idx="1" type="body"/>
          </p:nvPr>
        </p:nvSpPr>
        <p:spPr>
          <a:xfrm>
            <a:off x="311700" y="694375"/>
            <a:ext cx="8520600" cy="1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100"/>
              <a:t>Major Findings:</a:t>
            </a:r>
            <a:endParaRPr b="1" sz="1100"/>
          </a:p>
          <a:p>
            <a:pPr indent="-304113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89"/>
              <a:buChar char="●"/>
            </a:pPr>
            <a:r>
              <a:rPr lang="en" sz="1100"/>
              <a:t>The survey questions reflect direct examples of racism (put-downs and names) there are other forms of racism that are less direct and wouldn’t be reflected in these survey questions. </a:t>
            </a:r>
            <a:endParaRPr sz="1100"/>
          </a:p>
          <a:p>
            <a:pPr indent="-304113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89"/>
              <a:buChar char="○"/>
            </a:pPr>
            <a:r>
              <a:rPr lang="en" sz="1100"/>
              <a:t>As we saw in incident reporting we suspect these to be under reported. </a:t>
            </a:r>
            <a:endParaRPr sz="1100"/>
          </a:p>
          <a:p>
            <a:pPr indent="-304113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89"/>
              <a:buChar char="○"/>
            </a:pPr>
            <a:r>
              <a:rPr lang="en" sz="1100"/>
              <a:t>12% (31) of respondents who witnessed racism answered “No” or “I don’t know” for both students and adults. </a:t>
            </a:r>
            <a:endParaRPr sz="11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1100"/>
          </a:p>
          <a:p>
            <a:pPr indent="-304113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89"/>
              <a:buChar char="●"/>
            </a:pPr>
            <a:r>
              <a:rPr lang="en" sz="1100"/>
              <a:t>Of the students who indicated witnessing racism only 10% reported “No” to hearing a student use a racial putdowns or name, only 55% reported “No” to hearing a student use a racial putdowns or name. While more reported hearing a racial putdowns from another student a large portion did report hearing racial putdowns from an adult. </a:t>
            </a:r>
            <a:endParaRPr sz="1100"/>
          </a:p>
        </p:txBody>
      </p:sp>
      <p:graphicFrame>
        <p:nvGraphicFramePr>
          <p:cNvPr id="516" name="Google Shape;516;p27"/>
          <p:cNvGraphicFramePr/>
          <p:nvPr/>
        </p:nvGraphicFramePr>
        <p:xfrm>
          <a:off x="1362842" y="25837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{409CA232-44BD-4255-9527-E177A0F849F5}</a:tableStyleId>
              </a:tblPr>
              <a:tblGrid>
                <a:gridCol w="1654650"/>
                <a:gridCol w="1611100"/>
                <a:gridCol w="2029125"/>
                <a:gridCol w="1123425"/>
              </a:tblGrid>
              <a:tr h="2345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who witnessed racism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  <a:tc hMerge="1"/>
                <a:tc hMerge="1"/>
              </a:tr>
              <a:tr h="23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ckwel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don't know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69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have heard a student use a racial put-downs or name </a:t>
                      </a: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(N= 262)</a:t>
                      </a:r>
                      <a:endParaRPr sz="11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5% (14)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 (26)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 (220)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have heard an adult use a racial put-downs or name </a:t>
                      </a:r>
                      <a:r>
                        <a:rPr b="1" lang="en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1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(N= 262)</a:t>
                      </a:r>
                      <a:endParaRPr sz="11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17% (45)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 (145)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27% (71)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5400" marL="254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8"/>
          <p:cNvSpPr txBox="1"/>
          <p:nvPr>
            <p:ph type="title"/>
          </p:nvPr>
        </p:nvSpPr>
        <p:spPr>
          <a:xfrm>
            <a:off x="311700" y="34932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alibri"/>
              <a:buNone/>
            </a:pPr>
            <a:r>
              <a:rPr lang="en"/>
              <a:t>Top Recommendations</a:t>
            </a:r>
            <a:endParaRPr/>
          </a:p>
        </p:txBody>
      </p:sp>
      <p:grpSp>
        <p:nvGrpSpPr>
          <p:cNvPr id="522" name="Google Shape;522;p28"/>
          <p:cNvGrpSpPr/>
          <p:nvPr/>
        </p:nvGrpSpPr>
        <p:grpSpPr>
          <a:xfrm>
            <a:off x="311700" y="1182985"/>
            <a:ext cx="8520600" cy="3606451"/>
            <a:chOff x="0" y="165260"/>
            <a:chExt cx="8520600" cy="3606451"/>
          </a:xfrm>
        </p:grpSpPr>
        <p:sp>
          <p:nvSpPr>
            <p:cNvPr id="523" name="Google Shape;523;p28"/>
            <p:cNvSpPr/>
            <p:nvPr/>
          </p:nvSpPr>
          <p:spPr>
            <a:xfrm>
              <a:off x="0" y="165260"/>
              <a:ext cx="8520600" cy="304200"/>
            </a:xfrm>
            <a:prstGeom prst="roundRect">
              <a:avLst>
                <a:gd fmla="val 16667" name="adj"/>
              </a:avLst>
            </a:prstGeom>
            <a:solidFill>
              <a:srgbClr val="F81B0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4" name="Google Shape;524;p28"/>
            <p:cNvSpPr txBox="1"/>
            <p:nvPr/>
          </p:nvSpPr>
          <p:spPr>
            <a:xfrm>
              <a:off x="14850" y="180110"/>
              <a:ext cx="8490900" cy="2745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Rockwell"/>
                <a:buNone/>
              </a:pPr>
              <a:r>
                <a:rPr lang="en" sz="1300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Attendance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0" y="469460"/>
              <a:ext cx="85206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6" name="Google Shape;526;p28"/>
            <p:cNvSpPr txBox="1"/>
            <p:nvPr/>
          </p:nvSpPr>
          <p:spPr>
            <a:xfrm>
              <a:off x="0" y="469460"/>
              <a:ext cx="85206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270525" spcFirstLastPara="1" rIns="92450" wrap="square" tIns="16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Investigate the intersection between suspension and chronic absenteeism, especially at Miller Middle School and San Marcos High School.</a:t>
              </a:r>
              <a:endParaRPr sz="1500">
                <a:solidFill>
                  <a:schemeClr val="dk2"/>
                </a:solidFill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0" y="940385"/>
              <a:ext cx="8520600" cy="304200"/>
            </a:xfrm>
            <a:prstGeom prst="roundRect">
              <a:avLst>
                <a:gd fmla="val 16667" name="adj"/>
              </a:avLst>
            </a:prstGeom>
            <a:solidFill>
              <a:srgbClr val="F81B0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8" name="Google Shape;528;p28"/>
            <p:cNvSpPr txBox="1"/>
            <p:nvPr/>
          </p:nvSpPr>
          <p:spPr>
            <a:xfrm>
              <a:off x="14850" y="955235"/>
              <a:ext cx="8490900" cy="2745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Rockwell"/>
                <a:buNone/>
              </a:pPr>
              <a:r>
                <a:rPr lang="en" sz="1300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Discipline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0" y="1244585"/>
              <a:ext cx="85206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0" name="Google Shape;530;p28"/>
            <p:cNvSpPr txBox="1"/>
            <p:nvPr/>
          </p:nvSpPr>
          <p:spPr>
            <a:xfrm>
              <a:off x="0" y="1244585"/>
              <a:ext cx="85206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270525" spcFirstLastPara="1" rIns="92450" wrap="square" tIns="16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Condense, streamline, and standardize discipline categories and consequences in order to reduce student suspensions.</a:t>
              </a:r>
              <a:endParaRPr sz="1500">
                <a:solidFill>
                  <a:schemeClr val="dk2"/>
                </a:solidFill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2"/>
                </a:solidFill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0" y="1580960"/>
              <a:ext cx="8520600" cy="304200"/>
            </a:xfrm>
            <a:prstGeom prst="roundRect">
              <a:avLst>
                <a:gd fmla="val 16667" name="adj"/>
              </a:avLst>
            </a:prstGeom>
            <a:solidFill>
              <a:srgbClr val="F81B0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2" name="Google Shape;532;p28"/>
            <p:cNvSpPr txBox="1"/>
            <p:nvPr/>
          </p:nvSpPr>
          <p:spPr>
            <a:xfrm>
              <a:off x="14850" y="1595810"/>
              <a:ext cx="8490900" cy="2745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Rockwell"/>
                <a:buNone/>
              </a:pPr>
              <a:r>
                <a:rPr lang="en" sz="1300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Dropouts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0" y="1885161"/>
              <a:ext cx="85206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4" name="Google Shape;534;p28"/>
            <p:cNvSpPr txBox="1"/>
            <p:nvPr/>
          </p:nvSpPr>
          <p:spPr>
            <a:xfrm>
              <a:off x="0" y="1885161"/>
              <a:ext cx="85206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270525" spcFirstLastPara="1" rIns="92450" wrap="square" tIns="16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Develop more intensive middle school strategies as well as 9</a:t>
              </a:r>
              <a:r>
                <a:rPr b="0" baseline="30000" i="0" lang="en" sz="11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th</a:t>
              </a:r>
              <a:r>
                <a:rPr b="0" i="0" lang="en" sz="11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 grade safeguards to reduce the number of 9</a:t>
              </a:r>
              <a:r>
                <a:rPr b="0" baseline="30000" i="0" lang="en" sz="11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th</a:t>
              </a:r>
              <a:r>
                <a:rPr b="0" i="0" lang="en" sz="11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 grade dropouts</a:t>
              </a:r>
              <a:endParaRPr sz="1500">
                <a:solidFill>
                  <a:schemeClr val="dk2"/>
                </a:solidFill>
              </a:endParaRPr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0" y="2356086"/>
              <a:ext cx="8520600" cy="304200"/>
            </a:xfrm>
            <a:prstGeom prst="roundRect">
              <a:avLst>
                <a:gd fmla="val 16667" name="adj"/>
              </a:avLst>
            </a:prstGeom>
            <a:solidFill>
              <a:srgbClr val="F81B0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6" name="Google Shape;536;p28"/>
            <p:cNvSpPr txBox="1"/>
            <p:nvPr/>
          </p:nvSpPr>
          <p:spPr>
            <a:xfrm>
              <a:off x="14850" y="2370936"/>
              <a:ext cx="8490900" cy="2745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Rockwell"/>
                <a:buNone/>
              </a:pPr>
              <a:r>
                <a:rPr lang="en" sz="1300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Racial Climate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0" y="2660286"/>
              <a:ext cx="85206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8" name="Google Shape;538;p28"/>
            <p:cNvSpPr txBox="1"/>
            <p:nvPr/>
          </p:nvSpPr>
          <p:spPr>
            <a:xfrm>
              <a:off x="0" y="2660286"/>
              <a:ext cx="85206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270525" spcFirstLastPara="1" rIns="92450" wrap="square" tIns="16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Enroll every school leader as well as designated district leaders in the Anti-Racist Leadership Institute™ to increase their racial literacy, confidence, and ability to successfully navigate and combat racism in San Marcos CISD</a:t>
              </a:r>
              <a:endParaRPr sz="1500">
                <a:solidFill>
                  <a:schemeClr val="dk2"/>
                </a:solidFill>
              </a:endParaRPr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0" y="3131211"/>
              <a:ext cx="8520600" cy="304200"/>
            </a:xfrm>
            <a:prstGeom prst="roundRect">
              <a:avLst>
                <a:gd fmla="val 16667" name="adj"/>
              </a:avLst>
            </a:prstGeom>
            <a:solidFill>
              <a:srgbClr val="F81B0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40" name="Google Shape;540;p28"/>
            <p:cNvSpPr txBox="1"/>
            <p:nvPr/>
          </p:nvSpPr>
          <p:spPr>
            <a:xfrm>
              <a:off x="14850" y="3146061"/>
              <a:ext cx="8490900" cy="2745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Rockwell"/>
                <a:buNone/>
              </a:pPr>
              <a:r>
                <a:rPr lang="en" sz="1300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Anecdotal (Interviews with School Leaders)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0" y="3435411"/>
              <a:ext cx="85206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42" name="Google Shape;542;p28"/>
            <p:cNvSpPr txBox="1"/>
            <p:nvPr/>
          </p:nvSpPr>
          <p:spPr>
            <a:xfrm>
              <a:off x="0" y="3435411"/>
              <a:ext cx="85206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270525" spcFirstLastPara="1" rIns="92450" wrap="square" tIns="165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Reduce supplemental supports and refocus on core instruction, classroom management, and student attendance</a:t>
              </a:r>
              <a:endParaRPr sz="15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29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9"/>
          </a:xfrm>
        </p:grpSpPr>
        <p:sp>
          <p:nvSpPr>
            <p:cNvPr id="548" name="Google Shape;548;p29"/>
            <p:cNvSpPr/>
            <p:nvPr/>
          </p:nvSpPr>
          <p:spPr>
            <a:xfrm>
              <a:off x="-329674" y="1298404"/>
              <a:ext cx="9702801" cy="5573511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670451" y="2018236"/>
              <a:ext cx="7373937" cy="4848891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251351" y="1788400"/>
              <a:ext cx="8035927" cy="5083517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-1061" y="549842"/>
              <a:ext cx="10334622" cy="6322076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-1061" y="-51881"/>
              <a:ext cx="11091860" cy="6923797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5426601" y="5579"/>
              <a:ext cx="5788026" cy="6847185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5821889" y="5579"/>
              <a:ext cx="5587999" cy="6866338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6012389" y="5579"/>
              <a:ext cx="5497514" cy="6866338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6210826" y="790"/>
              <a:ext cx="5522914" cy="6871128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6463239" y="5579"/>
              <a:ext cx="5413376" cy="6866338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6877576" y="5579"/>
              <a:ext cx="5037138" cy="6861551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29"/>
          <p:cNvGrpSpPr/>
          <p:nvPr/>
        </p:nvGrpSpPr>
        <p:grpSpPr>
          <a:xfrm>
            <a:off x="1251969" y="889862"/>
            <a:ext cx="6636337" cy="3358450"/>
            <a:chOff x="1669293" y="1186483"/>
            <a:chExt cx="8848449" cy="4477933"/>
          </a:xfrm>
        </p:grpSpPr>
        <p:sp>
          <p:nvSpPr>
            <p:cNvPr id="568" name="Google Shape;568;p29"/>
            <p:cNvSpPr/>
            <p:nvPr/>
          </p:nvSpPr>
          <p:spPr>
            <a:xfrm>
              <a:off x="1674042" y="1186483"/>
              <a:ext cx="8843700" cy="71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 rot="10800000">
              <a:off x="5892517" y="5313416"/>
              <a:ext cx="407100" cy="351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1669293" y="1991156"/>
              <a:ext cx="8845800" cy="332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" name="Google Shape;571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572" name="Google Shape;572;p29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9"/>
          </a:xfrm>
        </p:grpSpPr>
        <p:sp>
          <p:nvSpPr>
            <p:cNvPr id="573" name="Google Shape;573;p29"/>
            <p:cNvSpPr/>
            <p:nvPr/>
          </p:nvSpPr>
          <p:spPr>
            <a:xfrm>
              <a:off x="-329674" y="1298404"/>
              <a:ext cx="9702801" cy="5573511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670451" y="2018236"/>
              <a:ext cx="7373937" cy="4848891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251351" y="1788400"/>
              <a:ext cx="8035927" cy="5083517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-1061" y="549842"/>
              <a:ext cx="10334622" cy="6322076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-1061" y="-51881"/>
              <a:ext cx="11091860" cy="6923797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5426601" y="5579"/>
              <a:ext cx="5788026" cy="6847185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5821889" y="5579"/>
              <a:ext cx="5587999" cy="6866338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6012389" y="5579"/>
              <a:ext cx="5497514" cy="6866338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6210826" y="790"/>
              <a:ext cx="5522914" cy="6871128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6463239" y="5579"/>
              <a:ext cx="5413376" cy="6866338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6877576" y="5579"/>
              <a:ext cx="5037138" cy="6861551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2" name="Google Shape;592;p29"/>
          <p:cNvSpPr/>
          <p:nvPr/>
        </p:nvSpPr>
        <p:spPr>
          <a:xfrm rot="-669441">
            <a:off x="1631212" y="1835378"/>
            <a:ext cx="3319121" cy="3199578"/>
          </a:xfrm>
          <a:custGeom>
            <a:rect b="b" l="l" r="r" t="t"/>
            <a:pathLst>
              <a:path extrusionOk="0" h="4344781" w="450711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93" name="Google Shape;593;p29"/>
          <p:cNvSpPr/>
          <p:nvPr/>
        </p:nvSpPr>
        <p:spPr>
          <a:xfrm>
            <a:off x="1765934" y="518982"/>
            <a:ext cx="5824061" cy="4005968"/>
          </a:xfrm>
          <a:custGeom>
            <a:rect b="b" l="l" r="r" t="t"/>
            <a:pathLst>
              <a:path extrusionOk="0" h="5450297" w="7817532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94" name="Google Shape;594;p29"/>
          <p:cNvSpPr txBox="1"/>
          <p:nvPr>
            <p:ph type="title"/>
          </p:nvPr>
        </p:nvSpPr>
        <p:spPr>
          <a:xfrm>
            <a:off x="1962207" y="1546378"/>
            <a:ext cx="52197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228600" spcFirstLastPara="1" rIns="228600" wrap="square" tIns="2286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800"/>
              <a:buFont typeface="Calibri"/>
              <a:buNone/>
            </a:pPr>
            <a:r>
              <a:rPr lang="en" sz="3600">
                <a:solidFill>
                  <a:srgbClr val="FFFEFF"/>
                </a:solidFill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0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 Marcos CISD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 &amp; Instruction Audit</a:t>
            </a:r>
            <a:endParaRPr/>
          </a:p>
        </p:txBody>
      </p:sp>
      <p:sp>
        <p:nvSpPr>
          <p:cNvPr id="600" name="Google Shape;600;p30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 &amp; Instruction Audit</a:t>
            </a:r>
            <a:endParaRPr/>
          </a:p>
        </p:txBody>
      </p:sp>
      <p:sp>
        <p:nvSpPr>
          <p:cNvPr id="606" name="Google Shape;606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 Overview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Big Rocks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Teacher Self Efficacy Findings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Culturally Responsive Teaching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Approach to Academics and Instruction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Time Together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Systems &amp; Structures: 10 mins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Q&amp;A: 5-7 mins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Curriculum &amp; Instruction:  10 mins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Q&amp;A:  5-7 mins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Scope &amp; Overview</a:t>
            </a:r>
            <a:endParaRPr/>
          </a:p>
        </p:txBody>
      </p:sp>
      <p:sp>
        <p:nvSpPr>
          <p:cNvPr id="612" name="Google Shape;612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</a:rPr>
              <a:t>Teacher Self-Efficacy Survey </a:t>
            </a:r>
            <a:endParaRPr sz="1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</a:rPr>
              <a:t>Culturally Responsive Teaching Survey</a:t>
            </a:r>
            <a:endParaRPr sz="1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</a:rPr>
              <a:t>Approach to Academic and Instructional Success Survey</a:t>
            </a:r>
            <a:endParaRPr sz="1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</a:rPr>
              <a:t>Historical Academic Performance Data </a:t>
            </a:r>
            <a:endParaRPr sz="1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</a:rPr>
              <a:t>Principal Focus Group</a:t>
            </a:r>
            <a:endParaRPr sz="1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</a:rPr>
              <a:t>District Staff Interviews </a:t>
            </a:r>
            <a:endParaRPr sz="15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500">
                <a:solidFill>
                  <a:schemeClr val="accent5"/>
                </a:solidFill>
              </a:rPr>
              <a:t>Observations (n=15)</a:t>
            </a:r>
            <a:endParaRPr sz="22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Rocks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Rocks- Relational Trust</a:t>
            </a:r>
            <a:endParaRPr/>
          </a:p>
        </p:txBody>
      </p:sp>
      <p:sp>
        <p:nvSpPr>
          <p:cNvPr id="623" name="Google Shape;623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Establish Trust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District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Administrators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Teachers</a:t>
            </a:r>
            <a:endParaRPr sz="2500"/>
          </a:p>
        </p:txBody>
      </p:sp>
      <p:pic>
        <p:nvPicPr>
          <p:cNvPr id="624" name="Google Shape;6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800" y="1017730"/>
            <a:ext cx="4934500" cy="277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Rocks- Data Literacy </a:t>
            </a:r>
            <a:endParaRPr/>
          </a:p>
        </p:txBody>
      </p:sp>
      <p:sp>
        <p:nvSpPr>
          <p:cNvPr id="630" name="Google Shape;630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Acquisition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Management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Informed Instruction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Data Day</a:t>
            </a:r>
            <a:endParaRPr sz="2500"/>
          </a:p>
        </p:txBody>
      </p:sp>
      <p:pic>
        <p:nvPicPr>
          <p:cNvPr id="631" name="Google Shape;6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200" y="1017725"/>
            <a:ext cx="3141276" cy="235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Rocks- Culture of Development </a:t>
            </a:r>
            <a:endParaRPr/>
          </a:p>
        </p:txBody>
      </p:sp>
      <p:sp>
        <p:nvSpPr>
          <p:cNvPr id="637" name="Google Shape;637;p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Reimagine</a:t>
            </a:r>
            <a:r>
              <a:rPr lang="en" sz="2100"/>
              <a:t> Observation and Feedback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Professional Learning Communities 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District-Wide Unit Planning Days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Lesson Study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Peer Observation 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Continuity of Learning 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Horizontal and Vertical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Cross-cutting Concepts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Differentiation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638" name="Google Shape;63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075" y="1898470"/>
            <a:ext cx="3605501" cy="20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Rocks- High Academic Expectations </a:t>
            </a:r>
            <a:endParaRPr/>
          </a:p>
        </p:txBody>
      </p:sp>
      <p:sp>
        <p:nvSpPr>
          <p:cNvPr id="644" name="Google Shape;644;p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Higher Order Thinking Questions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Ratio- Teacher Talk to Student Talk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Increase student discourse </a:t>
            </a:r>
            <a:endParaRPr sz="19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Cognitive Lift - Gradual Release 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Shift the heavy lifting onto the students </a:t>
            </a:r>
            <a:endParaRPr sz="1900"/>
          </a:p>
        </p:txBody>
      </p:sp>
      <p:pic>
        <p:nvPicPr>
          <p:cNvPr id="645" name="Google Shape;6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778" y="1325700"/>
            <a:ext cx="3246400" cy="216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Self Efficacy </a:t>
            </a:r>
            <a:endParaRPr/>
          </a:p>
        </p:txBody>
      </p:sp>
      <p:sp>
        <p:nvSpPr>
          <p:cNvPr id="651" name="Google Shape;651;p38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Strengths 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Classroom Management Systems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Alternative Explanations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Influencing and Reinforcing Classroom Rules</a:t>
            </a:r>
            <a:endParaRPr sz="1800"/>
          </a:p>
        </p:txBody>
      </p:sp>
      <p:sp>
        <p:nvSpPr>
          <p:cNvPr id="652" name="Google Shape;652;p38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Opportunities 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Family Engagement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Motivating Students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Managing Individual Student Behavior 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Self-Efficacy </a:t>
            </a:r>
            <a:r>
              <a:rPr lang="en"/>
              <a:t>- Recommendations 	</a:t>
            </a:r>
            <a:endParaRPr/>
          </a:p>
        </p:txBody>
      </p:sp>
      <p:sp>
        <p:nvSpPr>
          <p:cNvPr id="658" name="Google Shape;658;p3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Provide district-wide recommendations for family engagement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Family Events (e.g. parent learning night)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Elevate Student Voice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Learning Partnerships (CRT) 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Student Satisfaction Surveys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Provide resources for teachers to motivate students</a:t>
            </a:r>
            <a:endParaRPr sz="21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Culturally Responsive Teaching </a:t>
            </a:r>
            <a:endParaRPr/>
          </a:p>
        </p:txBody>
      </p:sp>
      <p:sp>
        <p:nvSpPr>
          <p:cNvPr id="664" name="Google Shape;664;p40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Strengths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Relationship Building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Establishing Trust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Build on Prior Knowledge </a:t>
            </a:r>
            <a:endParaRPr sz="1800"/>
          </a:p>
        </p:txBody>
      </p:sp>
      <p:sp>
        <p:nvSpPr>
          <p:cNvPr id="665" name="Google Shape;665;p40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Opportunities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Greet English Learners in Native Language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Praise English Learning in Native Language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Parent Communication </a:t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Culturally Responsive Teaching- Recommendations 	</a:t>
            </a:r>
            <a:endParaRPr/>
          </a:p>
        </p:txBody>
      </p:sp>
      <p:sp>
        <p:nvSpPr>
          <p:cNvPr id="671" name="Google Shape;671;p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Community Asset Mapping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District-wide PD on CRT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Zaretta Hammond- “CRT and the Brain” 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Ready for Rigor Framework 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Dr. Geneva Gay Dimensions of CRT 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672" name="Google Shape;67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650" y="1152469"/>
            <a:ext cx="1743775" cy="2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1319465" y="599160"/>
            <a:ext cx="65052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" sz="3600" cap="none">
                <a:latin typeface="Calibri"/>
                <a:ea typeface="Calibri"/>
                <a:cs typeface="Calibri"/>
                <a:sym typeface="Calibri"/>
              </a:rPr>
              <a:t>Overview </a:t>
            </a:r>
            <a:endParaRPr/>
          </a:p>
        </p:txBody>
      </p:sp>
      <p:grpSp>
        <p:nvGrpSpPr>
          <p:cNvPr id="79" name="Google Shape;79;p15"/>
          <p:cNvGrpSpPr/>
          <p:nvPr/>
        </p:nvGrpSpPr>
        <p:grpSpPr>
          <a:xfrm>
            <a:off x="605791" y="1509569"/>
            <a:ext cx="7932300" cy="3098851"/>
            <a:chOff x="0" y="16337"/>
            <a:chExt cx="7932300" cy="3098851"/>
          </a:xfrm>
        </p:grpSpPr>
        <p:sp>
          <p:nvSpPr>
            <p:cNvPr id="80" name="Google Shape;80;p15"/>
            <p:cNvSpPr/>
            <p:nvPr/>
          </p:nvSpPr>
          <p:spPr>
            <a:xfrm>
              <a:off x="0" y="16337"/>
              <a:ext cx="7932300" cy="351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17134" y="33471"/>
              <a:ext cx="78981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Rockwell"/>
                <a:buNone/>
              </a:pPr>
              <a:r>
                <a:rPr b="0" i="0" lang="en" sz="1500" u="none" cap="none" strike="noStrike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Equity analysis to identify high level trends</a:t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0" y="410537"/>
              <a:ext cx="7932300" cy="351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17134" y="427671"/>
              <a:ext cx="78981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Rockwell"/>
                <a:buNone/>
              </a:pPr>
              <a:r>
                <a:rPr b="0" i="0" lang="en" sz="1500" u="none" cap="none" strike="noStrike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Schools in Study</a:t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0" y="761537"/>
              <a:ext cx="7932300" cy="12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0" y="761537"/>
              <a:ext cx="7932300" cy="12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251850" spcFirstLastPara="1" rIns="106675" wrap="square" tIns="190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Rockwell"/>
                  <a:ea typeface="Rockwell"/>
                  <a:cs typeface="Rockwell"/>
                  <a:sym typeface="Rockwell"/>
                </a:rPr>
                <a:t>Hernandez Elementary</a:t>
              </a:r>
              <a:endParaRPr>
                <a:solidFill>
                  <a:schemeClr val="accent5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Rockwell"/>
                  <a:ea typeface="Rockwell"/>
                  <a:cs typeface="Rockwell"/>
                  <a:sym typeface="Rockwell"/>
                </a:rPr>
                <a:t>Crockett Elementary </a:t>
              </a:r>
              <a:endParaRPr>
                <a:solidFill>
                  <a:schemeClr val="accent5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Rockwell"/>
                  <a:ea typeface="Rockwell"/>
                  <a:cs typeface="Rockwell"/>
                  <a:sym typeface="Rockwell"/>
                </a:rPr>
                <a:t>Mendez Elementary*</a:t>
              </a:r>
              <a:endParaRPr>
                <a:solidFill>
                  <a:schemeClr val="accent5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Rockwell"/>
                  <a:ea typeface="Rockwell"/>
                  <a:cs typeface="Rockwell"/>
                  <a:sym typeface="Rockwell"/>
                </a:rPr>
                <a:t>Miller Middle School </a:t>
              </a:r>
              <a:endParaRPr>
                <a:solidFill>
                  <a:schemeClr val="accent5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Rockwell"/>
                  <a:ea typeface="Rockwell"/>
                  <a:cs typeface="Rockwell"/>
                  <a:sym typeface="Rockwell"/>
                </a:rPr>
                <a:t>San Marcos High School </a:t>
              </a:r>
              <a:endParaRPr>
                <a:solidFill>
                  <a:schemeClr val="accent5"/>
                </a:solidFill>
              </a:endParaRPr>
            </a:p>
            <a:p>
              <a:pPr indent="-114300" lvl="2" marL="2286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Rockwell"/>
                  <a:ea typeface="Rockwell"/>
                  <a:cs typeface="Rockwell"/>
                  <a:sym typeface="Rockwell"/>
                </a:rPr>
                <a:t>Goodnight Middle School (disciple data only) 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0" y="1972488"/>
              <a:ext cx="7932300" cy="351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17134" y="1989622"/>
              <a:ext cx="78981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Rockwell"/>
                <a:buNone/>
              </a:pPr>
              <a:r>
                <a:rPr b="0" i="0" lang="en" sz="1500" u="none" cap="none" strike="noStrike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Areas of Study</a:t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0" y="2323488"/>
              <a:ext cx="7932300" cy="79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0" y="2323488"/>
              <a:ext cx="7932300" cy="79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" lIns="251850" spcFirstLastPara="1" rIns="106675" wrap="square" tIns="190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Rockwell"/>
                  <a:ea typeface="Rockwell"/>
                  <a:cs typeface="Rockwell"/>
                  <a:sym typeface="Rockwell"/>
                </a:rPr>
                <a:t>Attendance </a:t>
              </a:r>
              <a:endParaRPr>
                <a:solidFill>
                  <a:schemeClr val="accent5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Rockwell"/>
                  <a:ea typeface="Rockwell"/>
                  <a:cs typeface="Rockwell"/>
                  <a:sym typeface="Rockwell"/>
                </a:rPr>
                <a:t>Discipline</a:t>
              </a:r>
              <a:endParaRPr>
                <a:solidFill>
                  <a:schemeClr val="accent5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Rockwell"/>
                  <a:ea typeface="Rockwell"/>
                  <a:cs typeface="Rockwell"/>
                  <a:sym typeface="Rockwell"/>
                </a:rPr>
                <a:t>Drop Out </a:t>
              </a:r>
              <a:endParaRPr>
                <a:solidFill>
                  <a:schemeClr val="accent5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accent5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accent5"/>
                  </a:solidFill>
                  <a:latin typeface="Rockwell"/>
                  <a:ea typeface="Rockwell"/>
                  <a:cs typeface="Rockwell"/>
                  <a:sym typeface="Rockwell"/>
                </a:rPr>
                <a:t>Racial Climate Survey</a:t>
              </a: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90" name="Google Shape;90;p15"/>
          <p:cNvSpPr txBox="1"/>
          <p:nvPr/>
        </p:nvSpPr>
        <p:spPr>
          <a:xfrm>
            <a:off x="656463" y="4732196"/>
            <a:ext cx="132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*Damaged data file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and Instructional Approach</a:t>
            </a:r>
            <a:endParaRPr/>
          </a:p>
        </p:txBody>
      </p:sp>
      <p:sp>
        <p:nvSpPr>
          <p:cNvPr id="678" name="Google Shape;678;p4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Strengths 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Teach students about their cultural contributions to society	</a:t>
            </a:r>
            <a:endParaRPr sz="1800"/>
          </a:p>
        </p:txBody>
      </p:sp>
      <p:sp>
        <p:nvSpPr>
          <p:cNvPr id="679" name="Google Shape;679;p42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Opportunities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Collaborate with Teachers (other schools)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Collaborate with Curriculum Specialist (district)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Continuity of Learning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Understanding School and District Goals 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Appendices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5"/>
          <p:cNvSpPr txBox="1"/>
          <p:nvPr>
            <p:ph type="title"/>
          </p:nvPr>
        </p:nvSpPr>
        <p:spPr>
          <a:xfrm>
            <a:off x="241800" y="318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alibri"/>
              <a:buNone/>
            </a:pPr>
            <a:r>
              <a:rPr lang="en"/>
              <a:t>Discipline - Incident Descriptions</a:t>
            </a:r>
            <a:endParaRPr/>
          </a:p>
        </p:txBody>
      </p:sp>
      <p:graphicFrame>
        <p:nvGraphicFramePr>
          <p:cNvPr id="695" name="Google Shape;695;p45"/>
          <p:cNvGraphicFramePr/>
          <p:nvPr/>
        </p:nvGraphicFramePr>
        <p:xfrm>
          <a:off x="241125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{409CA232-44BD-4255-9527-E177A0F849F5}</a:tableStyleId>
              </a:tblPr>
              <a:tblGrid>
                <a:gridCol w="2369425"/>
                <a:gridCol w="930875"/>
                <a:gridCol w="807775"/>
                <a:gridCol w="840850"/>
              </a:tblGrid>
              <a:tr h="2101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Incident Descriptions by Year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  <a:tc hMerge="1"/>
                <a:tc hMerge="1"/>
              </a:tr>
              <a:tr h="37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Description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2018</a:t>
                      </a:r>
                      <a:endParaRPr b="1"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N= 2139</a:t>
                      </a:r>
                      <a:endParaRPr b="1"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2019</a:t>
                      </a:r>
                      <a:endParaRPr b="1"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N= 1926</a:t>
                      </a:r>
                      <a:endParaRPr b="1"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2020</a:t>
                      </a:r>
                      <a:endParaRPr b="1"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N= 1598 </a:t>
                      </a:r>
                      <a:endParaRPr b="1"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21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Student Code Conduct violation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88% (1878)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88% (1690)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89% (1427)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1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Fighting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5% (105)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4% (75)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3% (51)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Marijuana Or Other Controlled substance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5% (98)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4% (84)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3% (46)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Assault-Other - Penal code 22.01(a)(1)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1% (30)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1% (25)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2% (28)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All other Description Types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&lt; 1%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&lt; 2%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&lt; 3%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6" name="Google Shape;696;p45"/>
          <p:cNvGraphicFramePr/>
          <p:nvPr/>
        </p:nvGraphicFramePr>
        <p:xfrm>
          <a:off x="5344775" y="20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{409CA232-44BD-4255-9527-E177A0F849F5}</a:tableStyleId>
              </a:tblPr>
              <a:tblGrid>
                <a:gridCol w="1292750"/>
                <a:gridCol w="868800"/>
                <a:gridCol w="729800"/>
                <a:gridCol w="666750"/>
              </a:tblGrid>
              <a:tr h="1897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 Top 10 Category Student Code of Conduct Violation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33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Category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2018</a:t>
                      </a:r>
                      <a:endParaRPr b="1"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N= 1878 </a:t>
                      </a:r>
                      <a:endParaRPr b="1"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2019</a:t>
                      </a:r>
                      <a:endParaRPr b="1"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N= 1690 </a:t>
                      </a:r>
                      <a:endParaRPr b="1"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2020</a:t>
                      </a:r>
                      <a:endParaRPr b="1" sz="1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N= 1427 </a:t>
                      </a:r>
                      <a:endParaRPr b="1"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8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Skipping Class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13% (237)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11% (186)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19% (274)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Tardy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5% (98)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3% (48)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9% (135)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Disruption: Class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5% (94)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8% (139)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9% (128)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No Category Listed</a:t>
                      </a:r>
                      <a:endParaRPr b="1"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4% (70)</a:t>
                      </a:r>
                      <a:endParaRPr b="1"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1% (22)</a:t>
                      </a:r>
                      <a:endParaRPr b="1"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5% (66)</a:t>
                      </a:r>
                      <a:endParaRPr b="1"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Insubordination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6% (112)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7% (120)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4% (51)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Class Misconduct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14% (254)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4% (63)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4% (51)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Disruption: School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2% (36)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2% (39)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4% (50)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Profanity toward Employee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5% (87)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3% (54)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3% (46) 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Slap/Hit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2% (44)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4% (60)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3% (38)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Profanity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5% (87)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4% (67)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2% (33)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697" name="Google Shape;697;p45"/>
          <p:cNvGrpSpPr/>
          <p:nvPr/>
        </p:nvGrpSpPr>
        <p:grpSpPr>
          <a:xfrm>
            <a:off x="337493" y="616477"/>
            <a:ext cx="8520600" cy="1276200"/>
            <a:chOff x="0" y="1247"/>
            <a:chExt cx="8520600" cy="1276200"/>
          </a:xfrm>
        </p:grpSpPr>
        <p:sp>
          <p:nvSpPr>
            <p:cNvPr id="698" name="Google Shape;698;p45"/>
            <p:cNvSpPr/>
            <p:nvPr/>
          </p:nvSpPr>
          <p:spPr>
            <a:xfrm>
              <a:off x="0" y="1247"/>
              <a:ext cx="8520600" cy="1276200"/>
            </a:xfrm>
            <a:prstGeom prst="roundRect">
              <a:avLst>
                <a:gd fmla="val 10000" name="adj"/>
              </a:avLst>
            </a:prstGeom>
            <a:solidFill>
              <a:srgbClr val="FFCFCA">
                <a:alpha val="89800"/>
              </a:srgbClr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99" name="Google Shape;699;p45"/>
            <p:cNvSpPr txBox="1"/>
            <p:nvPr/>
          </p:nvSpPr>
          <p:spPr>
            <a:xfrm>
              <a:off x="37377" y="38624"/>
              <a:ext cx="8445900" cy="12015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Rockwell"/>
                <a:buNone/>
              </a:pPr>
              <a:r>
                <a:rPr b="1" lang="en" sz="1500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Major Findings:</a:t>
              </a:r>
              <a:endParaRPr sz="15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Code of Conduct violations make up the largest incident type.</a:t>
              </a:r>
              <a:endParaRPr>
                <a:solidFill>
                  <a:schemeClr val="dk2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There are over 100 different categories that are used. </a:t>
              </a:r>
              <a:endParaRPr>
                <a:solidFill>
                  <a:schemeClr val="dk2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Code of Conduct Violation is a broad description so looking at individual categories can give a better understanding of what incident types are related to removals.</a:t>
              </a:r>
              <a:endParaRPr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6"/>
          <p:cNvSpPr txBox="1"/>
          <p:nvPr>
            <p:ph type="title"/>
          </p:nvPr>
        </p:nvSpPr>
        <p:spPr>
          <a:xfrm>
            <a:off x="241800" y="58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alibri"/>
              <a:buNone/>
            </a:pPr>
            <a:r>
              <a:rPr lang="en"/>
              <a:t>Discipline - Length of Removal</a:t>
            </a:r>
            <a:endParaRPr/>
          </a:p>
        </p:txBody>
      </p:sp>
      <p:graphicFrame>
        <p:nvGraphicFramePr>
          <p:cNvPr id="705" name="Google Shape;705;p46"/>
          <p:cNvGraphicFramePr/>
          <p:nvPr/>
        </p:nvGraphicFramePr>
        <p:xfrm>
          <a:off x="1377900" y="20057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{4BCD7DDC-E388-4176-9D9E-FEE9A1EBBA74}</a:tableStyleId>
              </a:tblPr>
              <a:tblGrid>
                <a:gridCol w="1838325"/>
                <a:gridCol w="790575"/>
                <a:gridCol w="742950"/>
                <a:gridCol w="676275"/>
                <a:gridCol w="723900"/>
                <a:gridCol w="676275"/>
                <a:gridCol w="800100"/>
              </a:tblGrid>
              <a:tr h="200025"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Average Duration of Removal (=N Size)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Category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Asian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Black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Hispanic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Native American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White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b="1" lang="en" sz="1000" u="none" cap="none" strike="noStrike"/>
                        <a:t>No Data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Threats against students/staff or school property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8.50 (4)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6.30 (23)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6.56 (7)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Threats/Intimidation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4.33 (11)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4.49 (36)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2.38 (7)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3.00 (2)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Confrontation: physical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7.50 (6)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5.83 (19)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5.62 (9)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1.00 (1)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Punching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7.25 (2)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3.11 (65)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2.58 (19)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2.00 (1)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Pushing/Shoving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1.29 (6)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2.53 (82)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1.33 (3)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1.50 (18)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3.00 (2)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Prohibited Item (clarify in notes)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1.00 (1)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2.00 (2)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4.09 (52)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5.93 (12)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3.00 (1)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Tobacco/Tobacco Products &amp; Paraphernalia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2.17 (5)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 1.98 (40)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1.69 (9)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ckwell"/>
                        <a:buNone/>
                      </a:pPr>
                      <a:r>
                        <a:rPr lang="en" sz="1000" u="none" cap="none" strike="noStrike"/>
                        <a:t>2.00 (1)</a:t>
                      </a:r>
                      <a:endParaRPr sz="1000" u="none" cap="none" strike="noStrike"/>
                    </a:p>
                  </a:txBody>
                  <a:tcPr marT="25400" marB="25400" marR="25400" marL="25400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706" name="Google Shape;706;p46"/>
          <p:cNvGrpSpPr/>
          <p:nvPr/>
        </p:nvGrpSpPr>
        <p:grpSpPr>
          <a:xfrm>
            <a:off x="129925" y="616612"/>
            <a:ext cx="8520600" cy="1189500"/>
            <a:chOff x="0" y="43912"/>
            <a:chExt cx="8520600" cy="1189500"/>
          </a:xfrm>
        </p:grpSpPr>
        <p:sp>
          <p:nvSpPr>
            <p:cNvPr id="707" name="Google Shape;707;p46"/>
            <p:cNvSpPr/>
            <p:nvPr/>
          </p:nvSpPr>
          <p:spPr>
            <a:xfrm>
              <a:off x="0" y="43912"/>
              <a:ext cx="8520600" cy="397800"/>
            </a:xfrm>
            <a:prstGeom prst="roundRect">
              <a:avLst>
                <a:gd fmla="val 16667" name="adj"/>
              </a:avLst>
            </a:prstGeom>
            <a:solidFill>
              <a:srgbClr val="FFCFCA">
                <a:alpha val="89800"/>
              </a:srgbClr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08" name="Google Shape;708;p46"/>
            <p:cNvSpPr txBox="1"/>
            <p:nvPr/>
          </p:nvSpPr>
          <p:spPr>
            <a:xfrm>
              <a:off x="19419" y="63331"/>
              <a:ext cx="8481900" cy="3591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Rockwell"/>
                <a:buNone/>
              </a:pPr>
              <a:r>
                <a:rPr b="1" lang="en" sz="1700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Major Findings:</a:t>
              </a:r>
              <a:endParaRPr sz="17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0" y="441712"/>
              <a:ext cx="8520600" cy="7917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10" name="Google Shape;710;p46"/>
            <p:cNvSpPr txBox="1"/>
            <p:nvPr/>
          </p:nvSpPr>
          <p:spPr>
            <a:xfrm>
              <a:off x="0" y="441712"/>
              <a:ext cx="8520600" cy="791700"/>
            </a:xfrm>
            <a:prstGeom prst="rect">
              <a:avLst/>
            </a:prstGeom>
            <a:solidFill>
              <a:srgbClr val="FFFEFF"/>
            </a:solidFill>
            <a:ln>
              <a:noFill/>
            </a:ln>
          </p:spPr>
          <p:txBody>
            <a:bodyPr anchorCtr="0" anchor="t" bIns="21575" lIns="270525" spcFirstLastPara="1" rIns="120900" wrap="square" tIns="21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ckwell"/>
                <a:buChar char="•"/>
              </a:pPr>
              <a:r>
                <a:rPr b="0" i="0" lang="en" sz="13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Below are a few examples of differences in the average duration of removal of Code of Conduct Violations by category. </a:t>
              </a:r>
              <a:endParaRPr>
                <a:solidFill>
                  <a:schemeClr val="dk2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6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ckwell"/>
                <a:buChar char="•"/>
              </a:pPr>
              <a:r>
                <a:rPr b="0" i="0" lang="en" sz="13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Black and Hispanic students have a higher average removal time than other groups for most of the categories below.. </a:t>
              </a:r>
              <a:endParaRPr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7"/>
          <p:cNvSpPr txBox="1"/>
          <p:nvPr>
            <p:ph type="title"/>
          </p:nvPr>
        </p:nvSpPr>
        <p:spPr>
          <a:xfrm>
            <a:off x="311700" y="51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8936"/>
              <a:buFont typeface="Calibri"/>
              <a:buNone/>
            </a:pPr>
            <a:r>
              <a:rPr lang="en"/>
              <a:t>Drop Outs - Designation </a:t>
            </a:r>
            <a:r>
              <a:rPr b="1" lang="en" sz="2088"/>
              <a:t>(Economic Disadvantage, At-Risk, or Special Education)</a:t>
            </a:r>
            <a:endParaRPr sz="2088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19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419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716" name="Google Shape;716;p47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319750"/>
            <a:ext cx="4320243" cy="26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47" title="Char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2643" y="2319750"/>
            <a:ext cx="4320243" cy="2671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8" name="Google Shape;718;p47"/>
          <p:cNvGrpSpPr/>
          <p:nvPr/>
        </p:nvGrpSpPr>
        <p:grpSpPr>
          <a:xfrm>
            <a:off x="116375" y="645659"/>
            <a:ext cx="8566500" cy="1500600"/>
            <a:chOff x="0" y="21209"/>
            <a:chExt cx="8566500" cy="1500600"/>
          </a:xfrm>
        </p:grpSpPr>
        <p:sp>
          <p:nvSpPr>
            <p:cNvPr id="719" name="Google Shape;719;p47"/>
            <p:cNvSpPr/>
            <p:nvPr/>
          </p:nvSpPr>
          <p:spPr>
            <a:xfrm>
              <a:off x="0" y="21209"/>
              <a:ext cx="8566500" cy="374400"/>
            </a:xfrm>
            <a:prstGeom prst="roundRect">
              <a:avLst>
                <a:gd fmla="val 16667" name="adj"/>
              </a:avLst>
            </a:prstGeom>
            <a:solidFill>
              <a:srgbClr val="F81B0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20" name="Google Shape;720;p47"/>
            <p:cNvSpPr txBox="1"/>
            <p:nvPr/>
          </p:nvSpPr>
          <p:spPr>
            <a:xfrm>
              <a:off x="18277" y="39486"/>
              <a:ext cx="8529900" cy="3378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ckwell"/>
                <a:buNone/>
              </a:pPr>
              <a:r>
                <a:rPr lang="en" sz="1600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Major Findings: 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0" y="395609"/>
              <a:ext cx="8566500" cy="112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22" name="Google Shape;722;p47"/>
            <p:cNvSpPr txBox="1"/>
            <p:nvPr/>
          </p:nvSpPr>
          <p:spPr>
            <a:xfrm>
              <a:off x="0" y="395609"/>
              <a:ext cx="8566500" cy="112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300" lIns="271975" spcFirstLastPara="1" rIns="113775" wrap="square" tIns="203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Students who are categorized as economically disadvantaged make up a majority of overall dropouts for all three years.</a:t>
              </a:r>
              <a:endParaRPr>
                <a:solidFill>
                  <a:schemeClr val="dk2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There is a consistent overlap in students who are designated Economically Disadvantaged and also designated “At Risk”.</a:t>
              </a:r>
              <a:endParaRPr>
                <a:solidFill>
                  <a:schemeClr val="dk2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San Marcos HS saw an increase in at-risk students dropping out over the course of 3 years</a:t>
              </a:r>
              <a:endParaRPr>
                <a:solidFill>
                  <a:schemeClr val="dk2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The numbers were too low to determine a trend in student dropouts with a Special Ed designation.</a:t>
              </a:r>
              <a:endParaRPr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1319465" y="599160"/>
            <a:ext cx="65052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600" lIns="228600" spcFirstLastPara="1" rIns="228600" wrap="square" tIns="2286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" sz="3600" cap="none">
                <a:latin typeface="Calibri"/>
                <a:ea typeface="Calibri"/>
                <a:cs typeface="Calibri"/>
                <a:sym typeface="Calibri"/>
              </a:rPr>
              <a:t>Major Findings</a:t>
            </a:r>
            <a:endParaRPr/>
          </a:p>
        </p:txBody>
      </p:sp>
      <p:grpSp>
        <p:nvGrpSpPr>
          <p:cNvPr id="96" name="Google Shape;96;p16"/>
          <p:cNvGrpSpPr/>
          <p:nvPr/>
        </p:nvGrpSpPr>
        <p:grpSpPr>
          <a:xfrm>
            <a:off x="608773" y="1678525"/>
            <a:ext cx="7926539" cy="2761014"/>
            <a:chOff x="2982" y="185293"/>
            <a:chExt cx="7926539" cy="2761014"/>
          </a:xfrm>
        </p:grpSpPr>
        <p:sp>
          <p:nvSpPr>
            <p:cNvPr id="97" name="Google Shape;97;p16"/>
            <p:cNvSpPr/>
            <p:nvPr/>
          </p:nvSpPr>
          <p:spPr>
            <a:xfrm>
              <a:off x="2982" y="185293"/>
              <a:ext cx="1793400" cy="564900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rgbClr val="FA771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 txBox="1"/>
            <p:nvPr/>
          </p:nvSpPr>
          <p:spPr>
            <a:xfrm>
              <a:off x="2982" y="185293"/>
              <a:ext cx="17934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000" lIns="113775" spcFirstLastPara="1" rIns="113775" wrap="square" tIns="65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ckwell"/>
                <a:buNone/>
              </a:pPr>
              <a:r>
                <a:rPr lang="en" sz="16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Attendance </a:t>
              </a: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982" y="750307"/>
              <a:ext cx="1793400" cy="21960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 cap="flat" cmpd="sng" w="15875">
              <a:solidFill>
                <a:srgbClr val="FED3C8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6"/>
            <p:cNvSpPr txBox="1"/>
            <p:nvPr/>
          </p:nvSpPr>
          <p:spPr>
            <a:xfrm>
              <a:off x="2982" y="750307"/>
              <a:ext cx="1793400" cy="219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85325" spcFirstLastPara="1" rIns="113775" wrap="square" tIns="85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Rockwell"/>
                <a:buChar char="•"/>
              </a:pPr>
              <a:r>
                <a:rPr b="0" i="0" lang="en" sz="16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Chronic Absenteeism has been dropping over the last year years.</a:t>
              </a:r>
              <a:endParaRPr>
                <a:solidFill>
                  <a:schemeClr val="dk2"/>
                </a:solidFill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Rockwell"/>
                <a:buChar char="•"/>
              </a:pPr>
              <a:r>
                <a:rPr b="0" i="0" lang="en" sz="16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Not all student groups benefit from this trend. 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047361" y="185293"/>
              <a:ext cx="1793400" cy="564900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rgbClr val="E7A3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6"/>
            <p:cNvSpPr txBox="1"/>
            <p:nvPr/>
          </p:nvSpPr>
          <p:spPr>
            <a:xfrm>
              <a:off x="2047361" y="185293"/>
              <a:ext cx="17934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000" lIns="113775" spcFirstLastPara="1" rIns="113775" wrap="square" tIns="65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ckwell"/>
                <a:buNone/>
              </a:pPr>
              <a:r>
                <a:rPr lang="en" sz="16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Discipline</a:t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2047361" y="750307"/>
              <a:ext cx="1793400" cy="21960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 cap="flat" cmpd="sng" w="15875">
              <a:solidFill>
                <a:srgbClr val="F7E0C8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2047361" y="750307"/>
              <a:ext cx="1793400" cy="219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85325" spcFirstLastPara="1" rIns="113775" wrap="square" tIns="85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Rockwell"/>
                <a:buChar char="•"/>
              </a:pPr>
              <a:r>
                <a:rPr b="0" i="0" lang="en" sz="16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Middle School has a higher proportion of discipline compared to their enrollment numbers.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4091741" y="185293"/>
              <a:ext cx="1793400" cy="564900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rgbClr val="D3C1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6"/>
            <p:cNvSpPr txBox="1"/>
            <p:nvPr/>
          </p:nvSpPr>
          <p:spPr>
            <a:xfrm>
              <a:off x="4091741" y="185293"/>
              <a:ext cx="17934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000" lIns="113775" spcFirstLastPara="1" rIns="113775" wrap="square" tIns="65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ckwell"/>
                <a:buNone/>
              </a:pPr>
              <a:r>
                <a:rPr lang="en" sz="16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Drop Out</a:t>
              </a: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4091741" y="750307"/>
              <a:ext cx="1793400" cy="21960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 cap="flat" cmpd="sng" w="15875">
              <a:solidFill>
                <a:srgbClr val="F0EAC9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6"/>
            <p:cNvSpPr txBox="1"/>
            <p:nvPr/>
          </p:nvSpPr>
          <p:spPr>
            <a:xfrm>
              <a:off x="4091741" y="750307"/>
              <a:ext cx="1793400" cy="219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85325" spcFirstLastPara="1" rIns="113775" wrap="square" tIns="85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Rockwell"/>
                <a:buChar char="•"/>
              </a:pPr>
              <a:r>
                <a:rPr b="0" i="0" lang="en" sz="16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Dropouts are on an upward trend.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136121" y="185293"/>
              <a:ext cx="1793400" cy="564900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rgbClr val="ADBD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6136121" y="185293"/>
              <a:ext cx="17934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5000" lIns="113775" spcFirstLastPara="1" rIns="113775" wrap="square" tIns="65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ckwell"/>
                <a:buNone/>
              </a:pPr>
              <a:r>
                <a:rPr lang="en" sz="16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Racial Climate Survey</a:t>
              </a: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6136121" y="750307"/>
              <a:ext cx="1793400" cy="21960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 cap="flat" cmpd="sng" w="15875">
              <a:solidFill>
                <a:srgbClr val="E1E6CC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6136121" y="750307"/>
              <a:ext cx="1793400" cy="219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85325" spcFirstLastPara="1" rIns="113775" wrap="square" tIns="85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Rockwell"/>
                <a:buChar char="•"/>
              </a:pPr>
              <a:r>
                <a:rPr b="0" i="0" lang="en" sz="16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Incidents of racism are not being reported. </a:t>
              </a:r>
              <a:endParaRPr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7"/>
          <p:cNvGrpSpPr/>
          <p:nvPr/>
        </p:nvGrpSpPr>
        <p:grpSpPr>
          <a:xfrm>
            <a:off x="-313134" y="0"/>
            <a:ext cx="9438086" cy="5139929"/>
            <a:chOff x="-417513" y="0"/>
            <a:chExt cx="12584115" cy="6853238"/>
          </a:xfrm>
        </p:grpSpPr>
        <p:sp>
          <p:nvSpPr>
            <p:cNvPr id="118" name="Google Shape;118;p17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17"/>
          <p:cNvGrpSpPr/>
          <p:nvPr/>
        </p:nvGrpSpPr>
        <p:grpSpPr>
          <a:xfrm>
            <a:off x="600108" y="1274691"/>
            <a:ext cx="2755944" cy="2602816"/>
            <a:chOff x="697883" y="1816768"/>
            <a:chExt cx="3674592" cy="3470421"/>
          </a:xfrm>
        </p:grpSpPr>
        <p:sp>
          <p:nvSpPr>
            <p:cNvPr id="140" name="Google Shape;140;p17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17"/>
          <p:cNvSpPr/>
          <p:nvPr/>
        </p:nvSpPr>
        <p:spPr>
          <a:xfrm>
            <a:off x="0" y="0"/>
            <a:ext cx="9144000" cy="515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44" name="Google Shape;144;p17"/>
          <p:cNvGrpSpPr/>
          <p:nvPr/>
        </p:nvGrpSpPr>
        <p:grpSpPr>
          <a:xfrm>
            <a:off x="-313134" y="0"/>
            <a:ext cx="9438086" cy="5139929"/>
            <a:chOff x="-417513" y="0"/>
            <a:chExt cx="12584115" cy="6853238"/>
          </a:xfrm>
        </p:grpSpPr>
        <p:sp>
          <p:nvSpPr>
            <p:cNvPr id="145" name="Google Shape;145;p17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lt1">
                  <a:alpha val="349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17"/>
          <p:cNvSpPr/>
          <p:nvPr/>
        </p:nvSpPr>
        <p:spPr>
          <a:xfrm>
            <a:off x="1442748" y="0"/>
            <a:ext cx="7701300" cy="51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7" name="Google Shape;167;p17"/>
          <p:cNvSpPr txBox="1"/>
          <p:nvPr>
            <p:ph type="title"/>
          </p:nvPr>
        </p:nvSpPr>
        <p:spPr>
          <a:xfrm>
            <a:off x="2160363" y="631031"/>
            <a:ext cx="46731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600" lIns="228600" spcFirstLastPara="1" rIns="228600" wrap="square" tIns="2286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" sz="2700">
                <a:solidFill>
                  <a:schemeClr val="accent1"/>
                </a:solidFill>
              </a:rPr>
              <a:t>Attendance - Overview</a:t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 rot="5400000">
            <a:off x="1348450" y="716152"/>
            <a:ext cx="225600" cy="1944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9" name="Google Shape;169;p17"/>
          <p:cNvSpPr txBox="1"/>
          <p:nvPr>
            <p:ph idx="1" type="body"/>
          </p:nvPr>
        </p:nvSpPr>
        <p:spPr>
          <a:xfrm>
            <a:off x="2160375" y="1686775"/>
            <a:ext cx="61830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None/>
            </a:pPr>
            <a:r>
              <a:rPr b="1" lang="en" sz="1400"/>
              <a:t>Overview:</a:t>
            </a:r>
            <a:endParaRPr sz="2100"/>
          </a:p>
          <a:p>
            <a:pPr indent="-247650" lvl="1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10"/>
              <a:buFont typeface="Noto Sans Symbols"/>
              <a:buChar char="▪"/>
            </a:pPr>
            <a:r>
              <a:rPr lang="en"/>
              <a:t>Our study focused on Chronic absenteeism defined as either 18+ days absent (Elementary) or 201+ periods absent (MS &amp; HS). 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10"/>
              <a:buNone/>
            </a:pPr>
            <a:r>
              <a:rPr b="1" lang="en" sz="1400"/>
              <a:t>Sample:</a:t>
            </a:r>
            <a:endParaRPr sz="2100"/>
          </a:p>
          <a:p>
            <a:pPr indent="-247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10"/>
              <a:buFont typeface="Noto Sans Symbols"/>
              <a:buChar char="▪"/>
            </a:pPr>
            <a:r>
              <a:rPr lang="en" sz="1400"/>
              <a:t>Years Included: 2017-2018, 2018-2019, 2019-2020</a:t>
            </a:r>
            <a:endParaRPr sz="2100"/>
          </a:p>
          <a:p>
            <a:pPr indent="-247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"/>
              <a:buFont typeface="Noto Sans Symbols"/>
              <a:buChar char="▪"/>
            </a:pPr>
            <a:r>
              <a:rPr lang="en" sz="1400"/>
              <a:t>Schools Included:</a:t>
            </a:r>
            <a:endParaRPr sz="2100"/>
          </a:p>
          <a:p>
            <a:pPr indent="-247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"/>
              <a:buFont typeface="Noto Sans Symbols"/>
              <a:buChar char="▪"/>
            </a:pPr>
            <a:r>
              <a:rPr lang="en"/>
              <a:t>Crockett Elementary, Hernandez Elementary, Miller Middle School, and San Marcos High School </a:t>
            </a:r>
            <a:endParaRPr sz="1700"/>
          </a:p>
          <a:p>
            <a:pPr indent="-247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"/>
              <a:buFont typeface="Noto Sans Symbols"/>
              <a:buChar char="▪"/>
            </a:pPr>
            <a:r>
              <a:rPr lang="en"/>
              <a:t>Mendez Elementary wasn’t included due to data issues. 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type="title"/>
          </p:nvPr>
        </p:nvSpPr>
        <p:spPr>
          <a:xfrm>
            <a:off x="203650" y="29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alibri"/>
              <a:buNone/>
            </a:pPr>
            <a:r>
              <a:rPr lang="en"/>
              <a:t>Attendance - Trends</a:t>
            </a:r>
            <a:endParaRPr/>
          </a:p>
        </p:txBody>
      </p:sp>
      <p:sp>
        <p:nvSpPr>
          <p:cNvPr id="175" name="Google Shape;175;p18"/>
          <p:cNvSpPr txBox="1"/>
          <p:nvPr>
            <p:ph idx="1" type="body"/>
          </p:nvPr>
        </p:nvSpPr>
        <p:spPr>
          <a:xfrm>
            <a:off x="277600" y="521875"/>
            <a:ext cx="85206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117">
                <a:solidFill>
                  <a:schemeClr val="dk1"/>
                </a:solidFill>
              </a:rPr>
              <a:t>Major Findings:</a:t>
            </a:r>
            <a:endParaRPr sz="1765"/>
          </a:p>
          <a:p>
            <a:pPr indent="-2995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8"/>
              <a:buChar char="●"/>
            </a:pPr>
            <a:r>
              <a:rPr lang="en" sz="1117"/>
              <a:t>Chronic Absenteeism has been dropping over the last year years.</a:t>
            </a:r>
            <a:endParaRPr sz="1117"/>
          </a:p>
          <a:p>
            <a:pPr indent="-299593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8"/>
              <a:buChar char="○"/>
            </a:pPr>
            <a:r>
              <a:rPr lang="en" sz="1117"/>
              <a:t>Hispanic students make up the largest percentage of Enrollment and Chronic Absenteeism </a:t>
            </a:r>
            <a:endParaRPr sz="1117"/>
          </a:p>
          <a:p>
            <a:pPr indent="-299593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8"/>
              <a:buChar char="○"/>
            </a:pPr>
            <a:r>
              <a:rPr lang="en" sz="1117"/>
              <a:t>Hispanic students do not  benefits as much as other groups as their proportion of Chronically Absent students is increasing at most schools. </a:t>
            </a:r>
            <a:endParaRPr sz="1117"/>
          </a:p>
        </p:txBody>
      </p:sp>
      <p:pic>
        <p:nvPicPr>
          <p:cNvPr id="176" name="Google Shape;176;p18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350" y="1854675"/>
            <a:ext cx="2184825" cy="13916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7" name="Google Shape;177;p18" title="Char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9725" y="1854675"/>
            <a:ext cx="2184825" cy="13916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8" name="Google Shape;178;p18"/>
          <p:cNvSpPr txBox="1"/>
          <p:nvPr/>
        </p:nvSpPr>
        <p:spPr>
          <a:xfrm>
            <a:off x="203650" y="1482950"/>
            <a:ext cx="1654800" cy="354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ckwell"/>
              <a:buNone/>
            </a:pPr>
            <a:r>
              <a:rPr lang="en"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Crockett Elementary</a:t>
            </a:r>
            <a:endParaRPr sz="11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2386175" y="1482950"/>
            <a:ext cx="1850400" cy="354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ckwell"/>
              <a:buNone/>
            </a:pPr>
            <a:r>
              <a:rPr lang="en"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Hernandez Elementary</a:t>
            </a:r>
            <a:endParaRPr sz="11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0" name="Google Shape;180;p18" title="Chart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3775" y="1866075"/>
            <a:ext cx="2172276" cy="13802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1" name="Google Shape;181;p18"/>
          <p:cNvSpPr txBox="1"/>
          <p:nvPr/>
        </p:nvSpPr>
        <p:spPr>
          <a:xfrm>
            <a:off x="4603775" y="1471550"/>
            <a:ext cx="1654800" cy="354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ckwell"/>
              <a:buNone/>
            </a:pPr>
            <a:r>
              <a:rPr lang="en"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Miller Middle School</a:t>
            </a:r>
            <a:endParaRPr sz="11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2" name="Google Shape;182;p18" title="Chart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8603" y="1861026"/>
            <a:ext cx="2240523" cy="14029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3" name="Google Shape;183;p18"/>
          <p:cNvSpPr txBox="1"/>
          <p:nvPr/>
        </p:nvSpPr>
        <p:spPr>
          <a:xfrm>
            <a:off x="6776050" y="1507025"/>
            <a:ext cx="1654800" cy="354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ckwell"/>
              <a:buNone/>
            </a:pPr>
            <a:r>
              <a:rPr lang="en"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San Marcos HS</a:t>
            </a:r>
            <a:endParaRPr sz="11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4" name="Google Shape;184;p18" title="Chart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8600" y="3264025"/>
            <a:ext cx="2240526" cy="16548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5" name="Google Shape;185;p18" title="Chart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48075" y="3264025"/>
            <a:ext cx="2240526" cy="16548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6" name="Google Shape;186;p18" title="Chart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99725" y="3264025"/>
            <a:ext cx="2172276" cy="1654899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7" name="Google Shape;187;p18" title="Chart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1350" y="3264025"/>
            <a:ext cx="2184825" cy="1654899"/>
          </a:xfrm>
          <a:prstGeom prst="rect">
            <a:avLst/>
          </a:prstGeom>
          <a:noFill/>
          <a:ln cap="flat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313134" y="0"/>
            <a:ext cx="9438086" cy="5139929"/>
            <a:chOff x="-417513" y="0"/>
            <a:chExt cx="12584115" cy="6853238"/>
          </a:xfrm>
        </p:grpSpPr>
        <p:sp>
          <p:nvSpPr>
            <p:cNvPr id="193" name="Google Shape;193;p19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19"/>
          <p:cNvGrpSpPr/>
          <p:nvPr/>
        </p:nvGrpSpPr>
        <p:grpSpPr>
          <a:xfrm>
            <a:off x="600108" y="1274691"/>
            <a:ext cx="2755944" cy="2602816"/>
            <a:chOff x="697883" y="1816768"/>
            <a:chExt cx="3674592" cy="3470421"/>
          </a:xfrm>
        </p:grpSpPr>
        <p:sp>
          <p:nvSpPr>
            <p:cNvPr id="215" name="Google Shape;215;p19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19"/>
          <p:cNvSpPr/>
          <p:nvPr/>
        </p:nvSpPr>
        <p:spPr>
          <a:xfrm>
            <a:off x="0" y="0"/>
            <a:ext cx="9144000" cy="515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19" name="Google Shape;219;p19"/>
          <p:cNvGrpSpPr/>
          <p:nvPr/>
        </p:nvGrpSpPr>
        <p:grpSpPr>
          <a:xfrm>
            <a:off x="-313134" y="0"/>
            <a:ext cx="9438086" cy="5139929"/>
            <a:chOff x="-417513" y="0"/>
            <a:chExt cx="12584115" cy="6853238"/>
          </a:xfrm>
        </p:grpSpPr>
        <p:sp>
          <p:nvSpPr>
            <p:cNvPr id="220" name="Google Shape;220;p19"/>
            <p:cNvSpPr/>
            <p:nvPr/>
          </p:nvSpPr>
          <p:spPr>
            <a:xfrm>
              <a:off x="1306513" y="0"/>
              <a:ext cx="3862388" cy="6843712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1120775" y="0"/>
              <a:ext cx="3676651" cy="6843712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1001713" y="0"/>
              <a:ext cx="3621089" cy="6843712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1001713" y="0"/>
              <a:ext cx="3244849" cy="6843712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89000" y="0"/>
              <a:ext cx="3230563" cy="6843712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484188" y="0"/>
              <a:ext cx="3421064" cy="6843712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598488" y="0"/>
              <a:ext cx="2717799" cy="6843712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lt1">
                  <a:alpha val="349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261938" y="0"/>
              <a:ext cx="2944812" cy="6843712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-417513" y="0"/>
              <a:ext cx="2403475" cy="6843712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349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19"/>
          <p:cNvSpPr/>
          <p:nvPr/>
        </p:nvSpPr>
        <p:spPr>
          <a:xfrm>
            <a:off x="1442748" y="0"/>
            <a:ext cx="7701300" cy="51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2" name="Google Shape;242;p19"/>
          <p:cNvSpPr txBox="1"/>
          <p:nvPr>
            <p:ph type="title"/>
          </p:nvPr>
        </p:nvSpPr>
        <p:spPr>
          <a:xfrm>
            <a:off x="2160363" y="631031"/>
            <a:ext cx="46731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600" lIns="228600" spcFirstLastPara="1" rIns="228600" wrap="square" tIns="2286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" sz="2700">
                <a:solidFill>
                  <a:schemeClr val="accent1"/>
                </a:solidFill>
              </a:rPr>
              <a:t>Discipline - Overview</a:t>
            </a:r>
            <a:endParaRPr/>
          </a:p>
        </p:txBody>
      </p:sp>
      <p:sp>
        <p:nvSpPr>
          <p:cNvPr id="243" name="Google Shape;243;p19"/>
          <p:cNvSpPr/>
          <p:nvPr/>
        </p:nvSpPr>
        <p:spPr>
          <a:xfrm rot="5400000">
            <a:off x="1348450" y="716152"/>
            <a:ext cx="225600" cy="1944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4" name="Google Shape;244;p19"/>
          <p:cNvSpPr txBox="1"/>
          <p:nvPr>
            <p:ph idx="1" type="body"/>
          </p:nvPr>
        </p:nvSpPr>
        <p:spPr>
          <a:xfrm>
            <a:off x="2160375" y="1640125"/>
            <a:ext cx="6263100" cy="2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10"/>
              <a:buFont typeface="Noto Sans Symbols"/>
              <a:buChar char="▪"/>
            </a:pPr>
            <a:r>
              <a:rPr b="1" lang="en" sz="1300"/>
              <a:t>Overview:</a:t>
            </a:r>
            <a:endParaRPr sz="2000"/>
          </a:p>
          <a:p>
            <a:pPr indent="-241300" lvl="1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10"/>
              <a:buFont typeface="Noto Sans Symbols"/>
              <a:buChar char="▪"/>
            </a:pPr>
            <a:r>
              <a:rPr lang="en" sz="1300"/>
              <a:t>Our study focused only on incidents with removals (ISS, OSS, DAEP) over a 3-year period. Discipline rates were analyzed by race, gender, grade level and discipline description (Type of incident).</a:t>
            </a:r>
            <a:endParaRPr sz="1600"/>
          </a:p>
          <a:p>
            <a:pPr indent="-1270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10"/>
              <a:buFont typeface="Noto Sans Symbols"/>
              <a:buChar char="▪"/>
            </a:pPr>
            <a:r>
              <a:rPr b="1" lang="en" sz="1300"/>
              <a:t>Sample:</a:t>
            </a:r>
            <a:endParaRPr sz="2000"/>
          </a:p>
          <a:p>
            <a:pPr indent="-2413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10"/>
              <a:buFont typeface="Noto Sans Symbols"/>
              <a:buChar char="▪"/>
            </a:pPr>
            <a:r>
              <a:rPr lang="en" sz="1300"/>
              <a:t>Years Included: 2017-2018, 2018-2019, 2019-2020</a:t>
            </a:r>
            <a:endParaRPr sz="2000"/>
          </a:p>
          <a:p>
            <a:pPr indent="-2413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10"/>
              <a:buFont typeface="Noto Sans Symbols"/>
              <a:buChar char="▪"/>
            </a:pPr>
            <a:r>
              <a:rPr lang="en" sz="1300"/>
              <a:t>Schools Included:</a:t>
            </a:r>
            <a:endParaRPr sz="2000"/>
          </a:p>
          <a:p>
            <a:pPr indent="-2413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10"/>
              <a:buFont typeface="Noto Sans Symbols"/>
              <a:buChar char="▪"/>
            </a:pPr>
            <a:r>
              <a:rPr lang="en" sz="1300"/>
              <a:t>Crockett Elementary, Hernandez Elementary, Mendez Elementary, Miller Middle School, and San Marcos High School </a:t>
            </a:r>
            <a:endParaRPr sz="1600"/>
          </a:p>
          <a:p>
            <a:pPr indent="-2413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10"/>
              <a:buFont typeface="Noto Sans Symbols"/>
              <a:buChar char="▪"/>
            </a:pPr>
            <a:r>
              <a:rPr lang="en" sz="1300"/>
              <a:t>Data for Goodnight Middle School was included in discipline data. This was the only dataset provided that included this school. 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/>
          <p:nvPr>
            <p:ph type="title"/>
          </p:nvPr>
        </p:nvSpPr>
        <p:spPr>
          <a:xfrm>
            <a:off x="276750" y="135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alibri"/>
              <a:buNone/>
            </a:pPr>
            <a:r>
              <a:rPr lang="en"/>
              <a:t>Discipline - School Type &amp; Grade Level</a:t>
            </a:r>
            <a:endParaRPr/>
          </a:p>
        </p:txBody>
      </p:sp>
      <p:pic>
        <p:nvPicPr>
          <p:cNvPr id="250" name="Google Shape;250;p20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025" y="2074925"/>
            <a:ext cx="4129974" cy="254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 title="Char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2900" y="2206338"/>
            <a:ext cx="3846025" cy="2386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20"/>
          <p:cNvGrpSpPr/>
          <p:nvPr/>
        </p:nvGrpSpPr>
        <p:grpSpPr>
          <a:xfrm>
            <a:off x="277533" y="708973"/>
            <a:ext cx="8519100" cy="1276200"/>
            <a:chOff x="783" y="623"/>
            <a:chExt cx="8519100" cy="1276200"/>
          </a:xfrm>
        </p:grpSpPr>
        <p:sp>
          <p:nvSpPr>
            <p:cNvPr id="253" name="Google Shape;253;p20"/>
            <p:cNvSpPr/>
            <p:nvPr/>
          </p:nvSpPr>
          <p:spPr>
            <a:xfrm>
              <a:off x="783" y="623"/>
              <a:ext cx="8519100" cy="1276200"/>
            </a:xfrm>
            <a:prstGeom prst="roundRect">
              <a:avLst>
                <a:gd fmla="val 10000" name="adj"/>
              </a:avLst>
            </a:prstGeom>
            <a:solidFill>
              <a:srgbClr val="FFCFCA">
                <a:alpha val="89800"/>
              </a:srgbClr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0"/>
            <p:cNvSpPr txBox="1"/>
            <p:nvPr/>
          </p:nvSpPr>
          <p:spPr>
            <a:xfrm>
              <a:off x="38160" y="38000"/>
              <a:ext cx="8444400" cy="12015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ckwell"/>
                <a:buNone/>
              </a:pPr>
              <a:r>
                <a:rPr b="1" lang="en" sz="1600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Major Findings:</a:t>
              </a:r>
              <a:endParaRPr sz="16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The middle school makes up a larger portion of incidents compared to their portion of the enrollment. </a:t>
              </a:r>
              <a:endParaRPr>
                <a:solidFill>
                  <a:schemeClr val="dk2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There are large jumps in the number of incidents from grades 5-6 and 8-9. </a:t>
              </a:r>
              <a:endParaRPr>
                <a:solidFill>
                  <a:schemeClr val="dk2"/>
                </a:solidFill>
              </a:endParaRPr>
            </a:p>
            <a:p>
              <a:pPr indent="-114300" lvl="2" marL="2286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Rockwell"/>
                <a:buChar char="•"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Our recommendation is focusing on the middle school grades for deeper analysis. </a:t>
              </a:r>
              <a:endParaRPr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/>
          <p:nvPr>
            <p:ph type="title"/>
          </p:nvPr>
        </p:nvSpPr>
        <p:spPr>
          <a:xfrm>
            <a:off x="276750" y="135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alibri"/>
              <a:buNone/>
            </a:pPr>
            <a:r>
              <a:rPr lang="en"/>
              <a:t>Discipline – Race and Gender</a:t>
            </a:r>
            <a:endParaRPr/>
          </a:p>
        </p:txBody>
      </p:sp>
      <p:pic>
        <p:nvPicPr>
          <p:cNvPr id="260" name="Google Shape;260;p21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138150"/>
            <a:ext cx="4626804" cy="285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1" title="Chart"/>
          <p:cNvPicPr preferRelativeResize="0"/>
          <p:nvPr/>
        </p:nvPicPr>
        <p:blipFill rotWithShape="1">
          <a:blip r:embed="rId4">
            <a:alphaModFix/>
          </a:blip>
          <a:srcRect b="0" l="0" r="17945" t="0"/>
          <a:stretch/>
        </p:blipFill>
        <p:spPr>
          <a:xfrm>
            <a:off x="4898155" y="2272850"/>
            <a:ext cx="3331446" cy="2513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1"/>
          <p:cNvGrpSpPr/>
          <p:nvPr/>
        </p:nvGrpSpPr>
        <p:grpSpPr>
          <a:xfrm>
            <a:off x="276750" y="762896"/>
            <a:ext cx="8520600" cy="1178866"/>
            <a:chOff x="0" y="54546"/>
            <a:chExt cx="8520600" cy="1178866"/>
          </a:xfrm>
        </p:grpSpPr>
        <p:sp>
          <p:nvSpPr>
            <p:cNvPr id="263" name="Google Shape;263;p21"/>
            <p:cNvSpPr/>
            <p:nvPr/>
          </p:nvSpPr>
          <p:spPr>
            <a:xfrm>
              <a:off x="0" y="54546"/>
              <a:ext cx="8520600" cy="397800"/>
            </a:xfrm>
            <a:prstGeom prst="roundRect">
              <a:avLst>
                <a:gd fmla="val 16667" name="adj"/>
              </a:avLst>
            </a:prstGeom>
            <a:solidFill>
              <a:srgbClr val="FFCFCA">
                <a:alpha val="89800"/>
              </a:srgbClr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1"/>
            <p:cNvSpPr txBox="1"/>
            <p:nvPr/>
          </p:nvSpPr>
          <p:spPr>
            <a:xfrm>
              <a:off x="19419" y="73965"/>
              <a:ext cx="8481900" cy="3591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Rockwell"/>
                <a:buNone/>
              </a:pPr>
              <a:r>
                <a:rPr b="1" lang="en" sz="1700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Major Findings:</a:t>
              </a:r>
              <a:endParaRPr sz="17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0" y="441712"/>
              <a:ext cx="8520600" cy="791700"/>
            </a:xfrm>
            <a:prstGeom prst="rect">
              <a:avLst/>
            </a:prstGeom>
            <a:solidFill>
              <a:srgbClr val="FFCFCA">
                <a:alpha val="8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1"/>
            <p:cNvSpPr txBox="1"/>
            <p:nvPr/>
          </p:nvSpPr>
          <p:spPr>
            <a:xfrm>
              <a:off x="0" y="441712"/>
              <a:ext cx="8520600" cy="791700"/>
            </a:xfrm>
            <a:prstGeom prst="rect">
              <a:avLst/>
            </a:prstGeom>
            <a:solidFill>
              <a:srgbClr val="FFFEFF"/>
            </a:solidFill>
            <a:ln>
              <a:noFill/>
            </a:ln>
          </p:spPr>
          <p:txBody>
            <a:bodyPr anchorCtr="0" anchor="t" bIns="21575" lIns="270525" spcFirstLastPara="1" rIns="120900" wrap="square" tIns="21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ckwell"/>
                <a:buChar char="•"/>
              </a:pPr>
              <a:r>
                <a:rPr b="0" i="0" lang="en" sz="13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There is a trend of males overrepresented compared to their proportion of enrollment. There is a 50-50 split between males and females in the populations. However, males make up 64% of incidents. </a:t>
              </a:r>
              <a:endParaRPr>
                <a:solidFill>
                  <a:schemeClr val="dk2"/>
                </a:solidFill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60"/>
                </a:spcBef>
                <a:spcAft>
                  <a:spcPts val="0"/>
                </a:spcAft>
                <a:buClr>
                  <a:schemeClr val="dk2"/>
                </a:buClr>
                <a:buSzPts val="1300"/>
                <a:buFont typeface="Rockwell"/>
                <a:buChar char="•"/>
              </a:pPr>
              <a:r>
                <a:rPr b="0" i="0" lang="en" sz="1300" u="none" cap="none" strike="noStrike">
                  <a:solidFill>
                    <a:schemeClr val="dk2"/>
                  </a:solidFill>
                  <a:latin typeface="Rockwell"/>
                  <a:ea typeface="Rockwell"/>
                  <a:cs typeface="Rockwell"/>
                  <a:sym typeface="Rockwell"/>
                </a:rPr>
                <a:t>When looking at this data by races it continues to show all races have an overrepresentation of males with Hispanic males making up the largest percentage of incident data.</a:t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267" name="Google Shape;267;p21"/>
          <p:cNvSpPr/>
          <p:nvPr/>
        </p:nvSpPr>
        <p:spPr>
          <a:xfrm>
            <a:off x="185851" y="2138150"/>
            <a:ext cx="3330000" cy="3483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Males are over-represented in Discipline Data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